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3" r:id="rId9"/>
    <p:sldId id="264" r:id="rId10"/>
    <p:sldId id="270" r:id="rId11"/>
    <p:sldId id="269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2" autoAdjust="0"/>
    <p:restoredTop sz="87288" autoAdjust="0"/>
  </p:normalViewPr>
  <p:slideViewPr>
    <p:cSldViewPr>
      <p:cViewPr varScale="1">
        <p:scale>
          <a:sx n="96" d="100"/>
          <a:sy n="96" d="100"/>
        </p:scale>
        <p:origin x="202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2371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63F27-A301-4EE2-BFE6-F2AD0C796EC4}" type="datetimeFigureOut">
              <a:rPr lang="fr-FR" smtClean="0"/>
              <a:pPr/>
              <a:t>22/03/2025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4413B-AC5F-4E56-961A-E202F79A11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5F8A868-2C03-43FF-B071-65E6E106C81F}" type="datetime1">
              <a:rPr lang="fr-FR" smtClean="0"/>
              <a:t>22/03/2025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17A0D8-CAF2-4A0F-ADDB-860137A40B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8616-0812-4CA0-A2F3-721D8225C8A6}" type="datetime1">
              <a:rPr lang="fr-FR" smtClean="0"/>
              <a:t>22/03/2025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A0D8-CAF2-4A0F-ADDB-860137A40B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5BEC7C9-04C0-40D9-B225-DFE6E3D740AE}" type="datetime1">
              <a:rPr lang="fr-FR" smtClean="0"/>
              <a:t>22/03/2025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117A0D8-CAF2-4A0F-ADDB-860137A40B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0E98-C445-41C8-9CC1-BA812D1BA320}" type="datetime1">
              <a:rPr lang="fr-FR" smtClean="0"/>
              <a:t>22/03/2025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17A0D8-CAF2-4A0F-ADDB-860137A40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6F81-90A2-4DE6-B5D3-97D86DAC3214}" type="datetime1">
              <a:rPr lang="fr-FR" smtClean="0"/>
              <a:t>22/03/2025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117A0D8-CAF2-4A0F-ADDB-860137A40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A1898DE-F2E4-48A9-A7A6-4587FB691CF6}" type="datetime1">
              <a:rPr lang="fr-FR" smtClean="0"/>
              <a:t>22/03/2025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117A0D8-CAF2-4A0F-ADDB-860137A40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4851A44-F3C9-4DC7-83B6-6E384A705BEF}" type="datetime1">
              <a:rPr lang="fr-FR" smtClean="0"/>
              <a:t>22/03/2025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117A0D8-CAF2-4A0F-ADDB-860137A40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D59A-BF9A-4BB0-A95D-BDA2F5FFD34D}" type="datetime1">
              <a:rPr lang="fr-FR" smtClean="0"/>
              <a:t>22/03/2025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17A0D8-CAF2-4A0F-ADDB-860137A40B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B6D-6B26-488E-89E7-41C6575948B8}" type="datetime1">
              <a:rPr lang="fr-FR" smtClean="0"/>
              <a:t>22/03/2025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17A0D8-CAF2-4A0F-ADDB-860137A40B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8E8AE-1D54-49C9-A2BC-F4BA100CC86D}" type="datetime1">
              <a:rPr lang="fr-FR" smtClean="0"/>
              <a:t>22/03/2025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17A0D8-CAF2-4A0F-ADDB-860137A40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81871AF-2416-4A10-AB9B-32BF51F0DE0A}" type="datetime1">
              <a:rPr lang="fr-FR" smtClean="0"/>
              <a:t>22/03/2025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117A0D8-CAF2-4A0F-ADDB-860137A40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C6CECDA-DC64-4499-AA1D-51C63C6080D4}" type="datetime1">
              <a:rPr lang="fr-FR" smtClean="0"/>
              <a:t>22/03/2025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117A0D8-CAF2-4A0F-ADDB-860137A40B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922114"/>
          </a:xfrm>
        </p:spPr>
        <p:txBody>
          <a:bodyPr>
            <a:normAutofit/>
          </a:bodyPr>
          <a:lstStyle/>
          <a:p>
            <a:r>
              <a:rPr lang="fr-FR" dirty="0"/>
              <a:t>Relais Yaesu TR-X2E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5" name="Image 4" descr="F6KPW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1440160" cy="144016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818B2A2-F4BC-7553-9F4B-05896A099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117A0D8-CAF2-4A0F-ADDB-860137A40BA1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CD80325-A9EF-9527-2477-174AA04DCBC1}"/>
              </a:ext>
            </a:extLst>
          </p:cNvPr>
          <p:cNvSpPr txBox="1"/>
          <p:nvPr/>
        </p:nvSpPr>
        <p:spPr>
          <a:xfrm>
            <a:off x="7236296" y="120979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F6DZT </a:t>
            </a:r>
            <a:r>
              <a:rPr lang="fr-FR" b="1" dirty="0"/>
              <a:t> </a:t>
            </a:r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15/03/2025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A156BD0-6065-57B2-8091-A42D0C100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708920"/>
            <a:ext cx="6896100" cy="2209800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BE379B2B-AD3D-2EA8-A68C-DE36C1F474E9}"/>
              </a:ext>
            </a:extLst>
          </p:cNvPr>
          <p:cNvCxnSpPr/>
          <p:nvPr/>
        </p:nvCxnSpPr>
        <p:spPr>
          <a:xfrm>
            <a:off x="1475656" y="2348880"/>
            <a:ext cx="720080" cy="12241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003B48CA-7BCC-53E3-1A30-AD5050A4C893}"/>
              </a:ext>
            </a:extLst>
          </p:cNvPr>
          <p:cNvSpPr txBox="1"/>
          <p:nvPr/>
        </p:nvSpPr>
        <p:spPr>
          <a:xfrm>
            <a:off x="533400" y="1925805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Bouton M/A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DBFE1B7-A354-DCDB-37E4-32B68D692E8E}"/>
              </a:ext>
            </a:extLst>
          </p:cNvPr>
          <p:cNvCxnSpPr>
            <a:cxnSpLocks/>
          </p:cNvCxnSpPr>
          <p:nvPr/>
        </p:nvCxnSpPr>
        <p:spPr>
          <a:xfrm flipV="1">
            <a:off x="1331640" y="4218236"/>
            <a:ext cx="886992" cy="127654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F6C4E83F-9E83-14F0-0F77-DDE2B998E8A0}"/>
              </a:ext>
            </a:extLst>
          </p:cNvPr>
          <p:cNvSpPr txBox="1"/>
          <p:nvPr/>
        </p:nvSpPr>
        <p:spPr>
          <a:xfrm>
            <a:off x="533400" y="556394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Voyant LED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0A8BD48-91EF-5CE8-DD0D-B70B48D24615}"/>
              </a:ext>
            </a:extLst>
          </p:cNvPr>
          <p:cNvCxnSpPr>
            <a:cxnSpLocks/>
          </p:cNvCxnSpPr>
          <p:nvPr/>
        </p:nvCxnSpPr>
        <p:spPr>
          <a:xfrm>
            <a:off x="2760464" y="2348880"/>
            <a:ext cx="0" cy="12241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B114A7F2-5358-2975-7ED7-89C8B493F44E}"/>
              </a:ext>
            </a:extLst>
          </p:cNvPr>
          <p:cNvSpPr txBox="1"/>
          <p:nvPr/>
        </p:nvSpPr>
        <p:spPr>
          <a:xfrm>
            <a:off x="2218632" y="1923652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Bouton SETUP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D576EEBA-3DD2-F097-B998-C9E0378BF37A}"/>
              </a:ext>
            </a:extLst>
          </p:cNvPr>
          <p:cNvCxnSpPr>
            <a:cxnSpLocks/>
          </p:cNvCxnSpPr>
          <p:nvPr/>
        </p:nvCxnSpPr>
        <p:spPr>
          <a:xfrm flipV="1">
            <a:off x="2760464" y="4293096"/>
            <a:ext cx="0" cy="12016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BFBF47E1-A999-30D6-FD23-E94EF854A279}"/>
              </a:ext>
            </a:extLst>
          </p:cNvPr>
          <p:cNvSpPr txBox="1"/>
          <p:nvPr/>
        </p:nvSpPr>
        <p:spPr>
          <a:xfrm>
            <a:off x="2218632" y="558260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Prise micro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80C12AEB-3593-34C3-CC48-562B69F9F84D}"/>
              </a:ext>
            </a:extLst>
          </p:cNvPr>
          <p:cNvCxnSpPr>
            <a:cxnSpLocks/>
          </p:cNvCxnSpPr>
          <p:nvPr/>
        </p:nvCxnSpPr>
        <p:spPr>
          <a:xfrm>
            <a:off x="4139952" y="2348880"/>
            <a:ext cx="0" cy="12241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4B19C2C1-26D9-D333-E4C9-3B5B1DC0FE4F}"/>
              </a:ext>
            </a:extLst>
          </p:cNvPr>
          <p:cNvSpPr txBox="1"/>
          <p:nvPr/>
        </p:nvSpPr>
        <p:spPr>
          <a:xfrm>
            <a:off x="3647176" y="194013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Ecran tactile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E7A784A5-A806-AB01-3B73-C678308DB62B}"/>
              </a:ext>
            </a:extLst>
          </p:cNvPr>
          <p:cNvCxnSpPr>
            <a:cxnSpLocks/>
          </p:cNvCxnSpPr>
          <p:nvPr/>
        </p:nvCxnSpPr>
        <p:spPr>
          <a:xfrm flipV="1">
            <a:off x="5509204" y="4218236"/>
            <a:ext cx="0" cy="12016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360DE438-2F2E-F0A3-F1A0-E65C25636BF0}"/>
              </a:ext>
            </a:extLst>
          </p:cNvPr>
          <p:cNvSpPr txBox="1"/>
          <p:nvPr/>
        </p:nvSpPr>
        <p:spPr>
          <a:xfrm>
            <a:off x="4981153" y="5582603"/>
            <a:ext cx="1319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Bouton volume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FEF8939A-A668-F57B-A237-2DA7A87D8A3B}"/>
              </a:ext>
            </a:extLst>
          </p:cNvPr>
          <p:cNvCxnSpPr>
            <a:cxnSpLocks/>
          </p:cNvCxnSpPr>
          <p:nvPr/>
        </p:nvCxnSpPr>
        <p:spPr>
          <a:xfrm>
            <a:off x="6372200" y="2338984"/>
            <a:ext cx="0" cy="12241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D7CF7BD2-741D-EDDE-7A2B-09C41C3EE08F}"/>
              </a:ext>
            </a:extLst>
          </p:cNvPr>
          <p:cNvSpPr txBox="1"/>
          <p:nvPr/>
        </p:nvSpPr>
        <p:spPr>
          <a:xfrm>
            <a:off x="5802288" y="193611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Haut-parleur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0D48E-C622-E2E6-8588-013475D9B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4613D4B-441C-0A10-3BDA-20CE84CFC7B1}"/>
              </a:ext>
            </a:extLst>
          </p:cNvPr>
          <p:cNvSpPr/>
          <p:nvPr/>
        </p:nvSpPr>
        <p:spPr>
          <a:xfrm>
            <a:off x="3347864" y="4365104"/>
            <a:ext cx="2106234" cy="20523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D394B0-F793-1A52-CF80-44D72DE8D13C}"/>
              </a:ext>
            </a:extLst>
          </p:cNvPr>
          <p:cNvSpPr/>
          <p:nvPr/>
        </p:nvSpPr>
        <p:spPr>
          <a:xfrm>
            <a:off x="899592" y="1651622"/>
            <a:ext cx="7344816" cy="25694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8655EEF-6E29-F91D-7A89-3D029C43A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922114"/>
          </a:xfrm>
        </p:spPr>
        <p:txBody>
          <a:bodyPr>
            <a:normAutofit/>
          </a:bodyPr>
          <a:lstStyle/>
          <a:p>
            <a:r>
              <a:rPr lang="fr-FR" dirty="0"/>
              <a:t>Relais Yaesu TR-X2E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524AC77-63E2-AC0A-1D68-F8142566164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5" name="Image 4" descr="F6KPW_LOGO.png">
            <a:extLst>
              <a:ext uri="{FF2B5EF4-FFF2-40B4-BE49-F238E27FC236}">
                <a16:creationId xmlns:a16="http://schemas.microsoft.com/office/drawing/2014/main" id="{A141525D-B10F-76F0-469F-2E1E9AE0C78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1440160" cy="144016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D17882B-6034-C633-F75D-B4778C51E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117A0D8-CAF2-4A0F-ADDB-860137A40BA1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359D08D-0F12-4360-4C8A-3EBE4C0D8FB8}"/>
              </a:ext>
            </a:extLst>
          </p:cNvPr>
          <p:cNvSpPr txBox="1"/>
          <p:nvPr/>
        </p:nvSpPr>
        <p:spPr>
          <a:xfrm>
            <a:off x="791580" y="1912828"/>
            <a:ext cx="756084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96E264-C574-70D6-4C42-8C4D407BBBDC}"/>
              </a:ext>
            </a:extLst>
          </p:cNvPr>
          <p:cNvSpPr/>
          <p:nvPr/>
        </p:nvSpPr>
        <p:spPr>
          <a:xfrm>
            <a:off x="1256183" y="1831629"/>
            <a:ext cx="1296144" cy="6480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RX-A  UHF 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FM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1DEB8F-9977-F85C-A9CD-3D30DCA5A88A}"/>
              </a:ext>
            </a:extLst>
          </p:cNvPr>
          <p:cNvSpPr/>
          <p:nvPr/>
        </p:nvSpPr>
        <p:spPr>
          <a:xfrm>
            <a:off x="1256183" y="2767733"/>
            <a:ext cx="1296143" cy="6480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RX-B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VHF FM–C4FM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84688A-28EC-AFA6-C6EA-D2C048628712}"/>
              </a:ext>
            </a:extLst>
          </p:cNvPr>
          <p:cNvSpPr/>
          <p:nvPr/>
        </p:nvSpPr>
        <p:spPr>
          <a:xfrm>
            <a:off x="3803646" y="2171622"/>
            <a:ext cx="1296143" cy="9361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LOGIQUE INTERNE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4757D5-E42E-4BB9-F33C-C4A1E1584F60}"/>
              </a:ext>
            </a:extLst>
          </p:cNvPr>
          <p:cNvSpPr/>
          <p:nvPr/>
        </p:nvSpPr>
        <p:spPr>
          <a:xfrm>
            <a:off x="3913173" y="4485730"/>
            <a:ext cx="1070493" cy="4682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tx1"/>
                </a:solidFill>
              </a:rPr>
              <a:t>     Kit R1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21492C-023F-B07C-5B1B-83678CAB6659}"/>
              </a:ext>
            </a:extLst>
          </p:cNvPr>
          <p:cNvSpPr/>
          <p:nvPr/>
        </p:nvSpPr>
        <p:spPr>
          <a:xfrm>
            <a:off x="6351108" y="2315638"/>
            <a:ext cx="1296144" cy="6480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TX UHF/VHF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FM – C4FM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B04A8C-CD12-4015-971A-419213C16036}"/>
              </a:ext>
            </a:extLst>
          </p:cNvPr>
          <p:cNvSpPr/>
          <p:nvPr/>
        </p:nvSpPr>
        <p:spPr>
          <a:xfrm>
            <a:off x="3800348" y="5474019"/>
            <a:ext cx="1296144" cy="6480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RASPBERRY</a:t>
            </a:r>
            <a:br>
              <a:rPr lang="fr-FR" sz="1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</a:br>
            <a:r>
              <a:rPr lang="fr-FR" sz="1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PI4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870C55-05DB-55EA-3368-B2F082DDDA78}"/>
              </a:ext>
            </a:extLst>
          </p:cNvPr>
          <p:cNvSpPr/>
          <p:nvPr/>
        </p:nvSpPr>
        <p:spPr>
          <a:xfrm>
            <a:off x="1582450" y="5474019"/>
            <a:ext cx="1296144" cy="6480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BOX</a:t>
            </a:r>
            <a:endParaRPr lang="fr-FR" sz="1400" b="1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2DE0AD-BD21-A776-F238-F01C4FE2C892}"/>
              </a:ext>
            </a:extLst>
          </p:cNvPr>
          <p:cNvSpPr/>
          <p:nvPr/>
        </p:nvSpPr>
        <p:spPr>
          <a:xfrm>
            <a:off x="2902124" y="3399014"/>
            <a:ext cx="1296143" cy="6480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LAN-01A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A8854F-9D1B-23BF-C7B6-C347B4A7EFB8}"/>
              </a:ext>
            </a:extLst>
          </p:cNvPr>
          <p:cNvSpPr/>
          <p:nvPr/>
        </p:nvSpPr>
        <p:spPr>
          <a:xfrm>
            <a:off x="4738887" y="3392581"/>
            <a:ext cx="715211" cy="6480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VOCAL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FVS-2</a:t>
            </a:r>
            <a:endParaRPr lang="fr-FR" sz="1400" b="1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5162582-22F2-14B9-8AC6-5DEE7715C565}"/>
              </a:ext>
            </a:extLst>
          </p:cNvPr>
          <p:cNvSpPr/>
          <p:nvPr/>
        </p:nvSpPr>
        <p:spPr>
          <a:xfrm>
            <a:off x="7164288" y="4479987"/>
            <a:ext cx="715211" cy="6480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</a:t>
            </a:r>
          </a:p>
        </p:txBody>
      </p:sp>
      <p:sp>
        <p:nvSpPr>
          <p:cNvPr id="21" name="Flèche : droite 20">
            <a:extLst>
              <a:ext uri="{FF2B5EF4-FFF2-40B4-BE49-F238E27FC236}">
                <a16:creationId xmlns:a16="http://schemas.microsoft.com/office/drawing/2014/main" id="{5DABF6F8-7C21-7CCF-C3FA-486F131BA382}"/>
              </a:ext>
            </a:extLst>
          </p:cNvPr>
          <p:cNvSpPr/>
          <p:nvPr/>
        </p:nvSpPr>
        <p:spPr>
          <a:xfrm rot="996384">
            <a:off x="2711286" y="2199155"/>
            <a:ext cx="864000" cy="108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465E91AB-4150-1044-ED2E-CB5F5E053EF2}"/>
              </a:ext>
            </a:extLst>
          </p:cNvPr>
          <p:cNvSpPr/>
          <p:nvPr/>
        </p:nvSpPr>
        <p:spPr>
          <a:xfrm rot="20352939">
            <a:off x="2689845" y="2917532"/>
            <a:ext cx="864096" cy="108000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 : droite 22">
            <a:extLst>
              <a:ext uri="{FF2B5EF4-FFF2-40B4-BE49-F238E27FC236}">
                <a16:creationId xmlns:a16="http://schemas.microsoft.com/office/drawing/2014/main" id="{59E8133A-6E25-1BC7-6ED0-114D140D591E}"/>
              </a:ext>
            </a:extLst>
          </p:cNvPr>
          <p:cNvSpPr/>
          <p:nvPr/>
        </p:nvSpPr>
        <p:spPr>
          <a:xfrm>
            <a:off x="5292373" y="2378160"/>
            <a:ext cx="864096" cy="108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 : double flèche verticale 24">
            <a:extLst>
              <a:ext uri="{FF2B5EF4-FFF2-40B4-BE49-F238E27FC236}">
                <a16:creationId xmlns:a16="http://schemas.microsoft.com/office/drawing/2014/main" id="{C2901185-18CB-0427-49C7-64BB3AECFB17}"/>
              </a:ext>
            </a:extLst>
          </p:cNvPr>
          <p:cNvSpPr/>
          <p:nvPr/>
        </p:nvSpPr>
        <p:spPr>
          <a:xfrm>
            <a:off x="4390389" y="3146492"/>
            <a:ext cx="108000" cy="1144229"/>
          </a:xfrm>
          <a:prstGeom prst="up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 : double flèche verticale 25">
            <a:extLst>
              <a:ext uri="{FF2B5EF4-FFF2-40B4-BE49-F238E27FC236}">
                <a16:creationId xmlns:a16="http://schemas.microsoft.com/office/drawing/2014/main" id="{E904A3F9-F763-28E6-88C6-49229060FD2E}"/>
              </a:ext>
            </a:extLst>
          </p:cNvPr>
          <p:cNvSpPr/>
          <p:nvPr/>
        </p:nvSpPr>
        <p:spPr>
          <a:xfrm rot="2289190">
            <a:off x="3649276" y="3125674"/>
            <a:ext cx="108000" cy="2520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 : double flèche verticale 26">
            <a:extLst>
              <a:ext uri="{FF2B5EF4-FFF2-40B4-BE49-F238E27FC236}">
                <a16:creationId xmlns:a16="http://schemas.microsoft.com/office/drawing/2014/main" id="{3B128264-D61A-062A-1DA8-D1A16160410D}"/>
              </a:ext>
            </a:extLst>
          </p:cNvPr>
          <p:cNvSpPr/>
          <p:nvPr/>
        </p:nvSpPr>
        <p:spPr>
          <a:xfrm rot="19344226">
            <a:off x="4952347" y="3132707"/>
            <a:ext cx="108000" cy="248679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 : double flèche verticale 27">
            <a:extLst>
              <a:ext uri="{FF2B5EF4-FFF2-40B4-BE49-F238E27FC236}">
                <a16:creationId xmlns:a16="http://schemas.microsoft.com/office/drawing/2014/main" id="{1BBC7690-CED9-AC78-D43D-DE6FA1DCE670}"/>
              </a:ext>
            </a:extLst>
          </p:cNvPr>
          <p:cNvSpPr/>
          <p:nvPr/>
        </p:nvSpPr>
        <p:spPr>
          <a:xfrm rot="1970447">
            <a:off x="2586687" y="4029801"/>
            <a:ext cx="108000" cy="1492441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 : double flèche verticale 28">
            <a:extLst>
              <a:ext uri="{FF2B5EF4-FFF2-40B4-BE49-F238E27FC236}">
                <a16:creationId xmlns:a16="http://schemas.microsoft.com/office/drawing/2014/main" id="{76C02834-32CE-64D7-96A5-6DA8CA4D9AC2}"/>
              </a:ext>
            </a:extLst>
          </p:cNvPr>
          <p:cNvSpPr/>
          <p:nvPr/>
        </p:nvSpPr>
        <p:spPr>
          <a:xfrm>
            <a:off x="4419150" y="5074645"/>
            <a:ext cx="108000" cy="327706"/>
          </a:xfrm>
          <a:prstGeom prst="up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 : double flèche verticale 29">
            <a:extLst>
              <a:ext uri="{FF2B5EF4-FFF2-40B4-BE49-F238E27FC236}">
                <a16:creationId xmlns:a16="http://schemas.microsoft.com/office/drawing/2014/main" id="{84D289F6-33F8-4590-F736-7AE094140E5A}"/>
              </a:ext>
            </a:extLst>
          </p:cNvPr>
          <p:cNvSpPr/>
          <p:nvPr/>
        </p:nvSpPr>
        <p:spPr>
          <a:xfrm rot="5400000" flipH="1">
            <a:off x="3240138" y="5436102"/>
            <a:ext cx="108000" cy="778546"/>
          </a:xfrm>
          <a:prstGeom prst="up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 : double flèche verticale 30">
            <a:extLst>
              <a:ext uri="{FF2B5EF4-FFF2-40B4-BE49-F238E27FC236}">
                <a16:creationId xmlns:a16="http://schemas.microsoft.com/office/drawing/2014/main" id="{45F4DAF1-8A9E-6A80-82D9-424B385B774E}"/>
              </a:ext>
            </a:extLst>
          </p:cNvPr>
          <p:cNvSpPr/>
          <p:nvPr/>
        </p:nvSpPr>
        <p:spPr>
          <a:xfrm rot="18623101">
            <a:off x="6079602" y="2640210"/>
            <a:ext cx="108000" cy="221724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B3EDE30-7511-E883-99D5-B78EAEE7C1DB}"/>
              </a:ext>
            </a:extLst>
          </p:cNvPr>
          <p:cNvSpPr/>
          <p:nvPr/>
        </p:nvSpPr>
        <p:spPr>
          <a:xfrm>
            <a:off x="442452" y="4451985"/>
            <a:ext cx="1296144" cy="6480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PC 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PORTABLE</a:t>
            </a:r>
          </a:p>
        </p:txBody>
      </p:sp>
      <p:sp>
        <p:nvSpPr>
          <p:cNvPr id="34" name="Flèche : double flèche verticale 33">
            <a:extLst>
              <a:ext uri="{FF2B5EF4-FFF2-40B4-BE49-F238E27FC236}">
                <a16:creationId xmlns:a16="http://schemas.microsoft.com/office/drawing/2014/main" id="{B651CE6D-7521-EDB6-912C-C0166FF37A93}"/>
              </a:ext>
            </a:extLst>
          </p:cNvPr>
          <p:cNvSpPr/>
          <p:nvPr/>
        </p:nvSpPr>
        <p:spPr>
          <a:xfrm rot="4100702" flipH="1">
            <a:off x="1985384" y="3176396"/>
            <a:ext cx="108000" cy="1715846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C17CAA09-C239-3C20-BDC5-ADA034AA70DD}"/>
              </a:ext>
            </a:extLst>
          </p:cNvPr>
          <p:cNvSpPr/>
          <p:nvPr/>
        </p:nvSpPr>
        <p:spPr>
          <a:xfrm>
            <a:off x="5269506" y="2730500"/>
            <a:ext cx="864096" cy="108000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E721A32B-06B3-25F2-2C80-1ADFF59C2EEB}"/>
              </a:ext>
            </a:extLst>
          </p:cNvPr>
          <p:cNvSpPr/>
          <p:nvPr/>
        </p:nvSpPr>
        <p:spPr>
          <a:xfrm rot="1318840">
            <a:off x="3708893" y="2871560"/>
            <a:ext cx="593402" cy="108408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86C6D538-82B5-4F46-EEFF-26A583368929}"/>
              </a:ext>
            </a:extLst>
          </p:cNvPr>
          <p:cNvSpPr/>
          <p:nvPr/>
        </p:nvSpPr>
        <p:spPr>
          <a:xfrm rot="20186612">
            <a:off x="4568457" y="2875284"/>
            <a:ext cx="593402" cy="108408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 : droite 31">
            <a:extLst>
              <a:ext uri="{FF2B5EF4-FFF2-40B4-BE49-F238E27FC236}">
                <a16:creationId xmlns:a16="http://schemas.microsoft.com/office/drawing/2014/main" id="{059407E0-0F82-189A-4607-3CAFCC175427}"/>
              </a:ext>
            </a:extLst>
          </p:cNvPr>
          <p:cNvSpPr/>
          <p:nvPr/>
        </p:nvSpPr>
        <p:spPr>
          <a:xfrm>
            <a:off x="3738465" y="2348476"/>
            <a:ext cx="1445896" cy="108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813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8059A-9410-AA8D-303D-856EDDAB8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DEC7A751-CB6D-62E1-2E3F-5F58EF5AB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922114"/>
          </a:xfrm>
        </p:spPr>
        <p:txBody>
          <a:bodyPr>
            <a:normAutofit/>
          </a:bodyPr>
          <a:lstStyle/>
          <a:p>
            <a:r>
              <a:rPr lang="fr-FR" dirty="0"/>
              <a:t>Relais Yaesu TR-X2E</a:t>
            </a:r>
          </a:p>
        </p:txBody>
      </p:sp>
      <p:pic>
        <p:nvPicPr>
          <p:cNvPr id="5" name="Image 4" descr="F6KPW_LOGO.png">
            <a:extLst>
              <a:ext uri="{FF2B5EF4-FFF2-40B4-BE49-F238E27FC236}">
                <a16:creationId xmlns:a16="http://schemas.microsoft.com/office/drawing/2014/main" id="{33693535-11F5-19FB-BE03-1D666543C0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1440160" cy="144016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B245790-52FE-15A0-534F-4CB4F8DC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117A0D8-CAF2-4A0F-ADDB-860137A40BA1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5C4402B0-BE57-85BC-4E8C-72CA8C838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278" y="4284573"/>
            <a:ext cx="769451" cy="1073104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E1D1DAC-CDCF-969D-238C-8A5489769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51" y="5548177"/>
            <a:ext cx="2436654" cy="928823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8826C693-FBAE-8ABD-5089-7B3F5A6EFD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627" y="4362959"/>
            <a:ext cx="1199460" cy="994718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632A72F9-891A-F657-36D9-1E95831F4C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1685" y="5029074"/>
            <a:ext cx="2125787" cy="1441930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4F3C6537-5F7A-50CA-4B16-0C0CE298C42C}"/>
              </a:ext>
            </a:extLst>
          </p:cNvPr>
          <p:cNvSpPr txBox="1"/>
          <p:nvPr/>
        </p:nvSpPr>
        <p:spPr>
          <a:xfrm>
            <a:off x="612850" y="1707844"/>
            <a:ext cx="662344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Yaesu DR-X2E</a:t>
            </a:r>
            <a:r>
              <a:rPr lang="fr-F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	 	</a:t>
            </a:r>
            <a:r>
              <a:rPr lang="fr-FR" sz="2000" i="1" dirty="0">
                <a:latin typeface="Calibri" panose="020F0502020204030204" pitchFamily="34" charset="0"/>
                <a:cs typeface="Calibri" panose="020F0502020204030204" pitchFamily="34" charset="0"/>
              </a:rPr>
              <a:t>Relais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		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1549 €  ( 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-350€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Yaesu FVS-2 </a:t>
            </a:r>
            <a:r>
              <a:rPr lang="fr-F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fr-FR" sz="2000" i="1" dirty="0">
                <a:latin typeface="Calibri" panose="020F0502020204030204" pitchFamily="34" charset="0"/>
                <a:cs typeface="Calibri" panose="020F0502020204030204" pitchFamily="34" charset="0"/>
              </a:rPr>
              <a:t>Module vocal </a:t>
            </a:r>
            <a:r>
              <a:rPr lang="fr-F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33 €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LAN-01A  		</a:t>
            </a:r>
            <a:r>
              <a:rPr lang="fr-FR" sz="2000" i="1" dirty="0">
                <a:latin typeface="Calibri" panose="020F0502020204030204" pitchFamily="34" charset="0"/>
                <a:cs typeface="Calibri" panose="020F0502020204030204" pitchFamily="34" charset="0"/>
              </a:rPr>
              <a:t>Carte Lan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	   349 €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MH-48A6JA 		</a:t>
            </a:r>
            <a:r>
              <a:rPr lang="fr-FR" sz="2000" i="1" dirty="0">
                <a:latin typeface="Calibri" panose="020F0502020204030204" pitchFamily="34" charset="0"/>
                <a:cs typeface="Calibri" panose="020F0502020204030204" pitchFamily="34" charset="0"/>
              </a:rPr>
              <a:t>Micro DTMF	    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54 €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/>
              <a:t>R1 Kit</a:t>
            </a:r>
            <a:r>
              <a:rPr lang="fr-FR" sz="2000" b="1" dirty="0">
                <a:solidFill>
                  <a:schemeClr val="tx1"/>
                </a:solidFill>
              </a:rPr>
              <a:t>		</a:t>
            </a:r>
            <a:r>
              <a:rPr lang="fr-FR" sz="2000" i="1" dirty="0">
                <a:solidFill>
                  <a:schemeClr val="tx1"/>
                </a:solidFill>
              </a:rPr>
              <a:t>Carte audio</a:t>
            </a:r>
            <a:r>
              <a:rPr lang="fr-FR" sz="2000" b="1" dirty="0">
                <a:solidFill>
                  <a:schemeClr val="tx1"/>
                </a:solidFill>
              </a:rPr>
              <a:t>	    </a:t>
            </a:r>
            <a:r>
              <a:rPr lang="fr-FR" sz="2000" dirty="0">
                <a:solidFill>
                  <a:schemeClr val="tx1"/>
                </a:solidFill>
              </a:rPr>
              <a:t>49 €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/>
              <a:t>DATA Yaesu CT-175	</a:t>
            </a:r>
            <a:r>
              <a:rPr lang="fr-FR" sz="2000" i="1" dirty="0"/>
              <a:t>Câble</a:t>
            </a:r>
            <a:r>
              <a:rPr lang="fr-FR" sz="2000" dirty="0"/>
              <a:t>		    25€</a:t>
            </a:r>
            <a:r>
              <a:rPr lang="fr-FR" sz="2000" b="1" dirty="0"/>
              <a:t>	</a:t>
            </a:r>
            <a:endParaRPr lang="fr-FR" sz="20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Raspberry PI4		</a:t>
            </a:r>
            <a:r>
              <a:rPr lang="fr-FR" sz="2000" i="1" dirty="0">
                <a:latin typeface="Calibri" panose="020F0502020204030204" pitchFamily="34" charset="0"/>
                <a:cs typeface="Calibri" panose="020F0502020204030204" pitchFamily="34" charset="0"/>
              </a:rPr>
              <a:t>Carte Micro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	    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68 €</a:t>
            </a:r>
          </a:p>
          <a:p>
            <a:pPr marL="2697480" lvl="8" indent="0">
              <a:buNone/>
            </a:pPr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	                                                                           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2127 €	</a:t>
            </a:r>
            <a:r>
              <a:rPr lang="fr-F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1777 €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7C1FC9C3-4769-99C9-893E-5ECE448AF9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1735" y="4196571"/>
            <a:ext cx="3409950" cy="9715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B7B73C5-B9AD-E8BA-984C-809D66E613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3803" y="5183891"/>
            <a:ext cx="1688424" cy="129177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116D71F-A5D2-DCBF-534B-89D06E8B70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74301" y="5268065"/>
            <a:ext cx="1559072" cy="120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38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412A2-07C3-1AE5-77FE-044798008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0E6DF8AD-5A7C-8A63-90A4-A20D3A48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922114"/>
          </a:xfrm>
        </p:spPr>
        <p:txBody>
          <a:bodyPr>
            <a:normAutofit/>
          </a:bodyPr>
          <a:lstStyle/>
          <a:p>
            <a:r>
              <a:rPr lang="fr-FR" dirty="0"/>
              <a:t>Relais Yaesu TR-X2E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EC748C-3644-D59E-9990-D024F12E088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5" name="Image 4" descr="F6KPW_LOGO.png">
            <a:extLst>
              <a:ext uri="{FF2B5EF4-FFF2-40B4-BE49-F238E27FC236}">
                <a16:creationId xmlns:a16="http://schemas.microsoft.com/office/drawing/2014/main" id="{93ABE118-2DC3-E749-6B6D-2EACEA360CE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1440160" cy="144016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CA11424-D8E0-9C3A-0B17-ADE4CAA43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117A0D8-CAF2-4A0F-ADDB-860137A40BA1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C1AD332-41A8-82D0-8613-A7A04FB86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68" y="2348880"/>
            <a:ext cx="7369264" cy="3043995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E527596E-6C2F-B3CA-76AE-BD61E3FE8BB2}"/>
              </a:ext>
            </a:extLst>
          </p:cNvPr>
          <p:cNvCxnSpPr>
            <a:cxnSpLocks/>
          </p:cNvCxnSpPr>
          <p:nvPr/>
        </p:nvCxnSpPr>
        <p:spPr>
          <a:xfrm>
            <a:off x="2067800" y="2202658"/>
            <a:ext cx="0" cy="19268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394FFC34-6A80-08AB-2758-1EAD67690CF9}"/>
              </a:ext>
            </a:extLst>
          </p:cNvPr>
          <p:cNvSpPr txBox="1"/>
          <p:nvPr/>
        </p:nvSpPr>
        <p:spPr>
          <a:xfrm>
            <a:off x="1433408" y="189488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Antennes TX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54B7C2E-BC79-306E-6DFF-F1645F8758FB}"/>
              </a:ext>
            </a:extLst>
          </p:cNvPr>
          <p:cNvCxnSpPr>
            <a:cxnSpLocks/>
          </p:cNvCxnSpPr>
          <p:nvPr/>
        </p:nvCxnSpPr>
        <p:spPr>
          <a:xfrm>
            <a:off x="5117220" y="2202658"/>
            <a:ext cx="0" cy="19268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E8ED7D81-4729-A05A-95C1-7AEF3228EA8A}"/>
              </a:ext>
            </a:extLst>
          </p:cNvPr>
          <p:cNvSpPr txBox="1"/>
          <p:nvPr/>
        </p:nvSpPr>
        <p:spPr>
          <a:xfrm>
            <a:off x="4495444" y="189535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Antennes RX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DAE4B3FA-52EB-6A32-9DA1-E4D1AB0CC548}"/>
              </a:ext>
            </a:extLst>
          </p:cNvPr>
          <p:cNvCxnSpPr>
            <a:cxnSpLocks/>
          </p:cNvCxnSpPr>
          <p:nvPr/>
        </p:nvCxnSpPr>
        <p:spPr>
          <a:xfrm>
            <a:off x="3419872" y="2202657"/>
            <a:ext cx="0" cy="19268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3B418756-D9D3-D324-28A9-308E218B44A3}"/>
              </a:ext>
            </a:extLst>
          </p:cNvPr>
          <p:cNvSpPr txBox="1"/>
          <p:nvPr/>
        </p:nvSpPr>
        <p:spPr>
          <a:xfrm>
            <a:off x="2888412" y="189488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Ventilateur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50FAFCB7-1DC1-712B-1920-28463A66042E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6012160" y="1859980"/>
            <a:ext cx="0" cy="243311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2E66CD5E-DBE5-FC44-C7AB-FC6CDAD68404}"/>
              </a:ext>
            </a:extLst>
          </p:cNvPr>
          <p:cNvCxnSpPr>
            <a:cxnSpLocks/>
          </p:cNvCxnSpPr>
          <p:nvPr/>
        </p:nvCxnSpPr>
        <p:spPr>
          <a:xfrm>
            <a:off x="6444208" y="2202656"/>
            <a:ext cx="0" cy="209044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DC7576C1-272F-371C-55D5-D43CF6A2F824}"/>
              </a:ext>
            </a:extLst>
          </p:cNvPr>
          <p:cNvSpPr txBox="1"/>
          <p:nvPr/>
        </p:nvSpPr>
        <p:spPr>
          <a:xfrm>
            <a:off x="5616116" y="1552203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Fusible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B87A64F-7956-74A5-3FBF-D47AB165EB14}"/>
              </a:ext>
            </a:extLst>
          </p:cNvPr>
          <p:cNvSpPr txBox="1"/>
          <p:nvPr/>
        </p:nvSpPr>
        <p:spPr>
          <a:xfrm>
            <a:off x="6075071" y="1894881"/>
            <a:ext cx="869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CC 13,8v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386858A0-965B-2648-5AFA-B92F35EBD4FF}"/>
              </a:ext>
            </a:extLst>
          </p:cNvPr>
          <p:cNvCxnSpPr>
            <a:cxnSpLocks/>
            <a:stCxn id="26" idx="0"/>
          </p:cNvCxnSpPr>
          <p:nvPr/>
        </p:nvCxnSpPr>
        <p:spPr>
          <a:xfrm flipV="1">
            <a:off x="3031908" y="4995811"/>
            <a:ext cx="1612100" cy="86669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0E631B2E-9217-28A3-8510-02A2498FF0B1}"/>
              </a:ext>
            </a:extLst>
          </p:cNvPr>
          <p:cNvSpPr txBox="1"/>
          <p:nvPr/>
        </p:nvSpPr>
        <p:spPr>
          <a:xfrm>
            <a:off x="2571896" y="5862508"/>
            <a:ext cx="920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Prise ACC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6D52600-B276-80FF-CFEB-ADBD05C23B9A}"/>
              </a:ext>
            </a:extLst>
          </p:cNvPr>
          <p:cNvSpPr txBox="1"/>
          <p:nvPr/>
        </p:nvSpPr>
        <p:spPr>
          <a:xfrm>
            <a:off x="3718828" y="5870691"/>
            <a:ext cx="1645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Connecteur E/S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D501969-6238-EA77-A510-F8CFF97AE7CA}"/>
              </a:ext>
            </a:extLst>
          </p:cNvPr>
          <p:cNvSpPr txBox="1"/>
          <p:nvPr/>
        </p:nvSpPr>
        <p:spPr>
          <a:xfrm>
            <a:off x="5228736" y="5870690"/>
            <a:ext cx="562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LAN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D5B2D47-EEE5-C5F2-BA20-A5C20A7CB5A1}"/>
              </a:ext>
            </a:extLst>
          </p:cNvPr>
          <p:cNvSpPr txBox="1"/>
          <p:nvPr/>
        </p:nvSpPr>
        <p:spPr>
          <a:xfrm>
            <a:off x="5817904" y="5844537"/>
            <a:ext cx="1044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Micro USB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FC55ED0-C0AA-1D39-6CC9-EFAE7208E1D5}"/>
              </a:ext>
            </a:extLst>
          </p:cNvPr>
          <p:cNvSpPr txBox="1"/>
          <p:nvPr/>
        </p:nvSpPr>
        <p:spPr>
          <a:xfrm>
            <a:off x="6945012" y="5844537"/>
            <a:ext cx="651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Terre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783098AF-4492-4DF3-DE1A-F42B058A691C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4541458" y="5030234"/>
            <a:ext cx="567918" cy="84045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E895AA2A-8951-3EDC-343F-55FA815B2986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5510162" y="5030234"/>
            <a:ext cx="25832" cy="8404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DD4DAB6D-A2F4-6435-B52B-FDA3AEE47C38}"/>
              </a:ext>
            </a:extLst>
          </p:cNvPr>
          <p:cNvCxnSpPr>
            <a:cxnSpLocks/>
            <a:stCxn id="29" idx="0"/>
          </p:cNvCxnSpPr>
          <p:nvPr/>
        </p:nvCxnSpPr>
        <p:spPr>
          <a:xfrm flipH="1" flipV="1">
            <a:off x="5832824" y="5062978"/>
            <a:ext cx="507398" cy="78155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BC07B70E-D5E5-B62E-03A6-E4F3DCA73B3D}"/>
              </a:ext>
            </a:extLst>
          </p:cNvPr>
          <p:cNvCxnSpPr>
            <a:cxnSpLocks/>
            <a:stCxn id="30" idx="0"/>
          </p:cNvCxnSpPr>
          <p:nvPr/>
        </p:nvCxnSpPr>
        <p:spPr>
          <a:xfrm flipH="1" flipV="1">
            <a:off x="6691126" y="5033615"/>
            <a:ext cx="579548" cy="81092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544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286A1-3119-ECBC-AC45-DB34F4B3A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ED2DE8C3-FD91-EC42-98AA-E3577F6D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922114"/>
          </a:xfrm>
        </p:spPr>
        <p:txBody>
          <a:bodyPr>
            <a:normAutofit/>
          </a:bodyPr>
          <a:lstStyle/>
          <a:p>
            <a:r>
              <a:rPr lang="fr-FR" dirty="0"/>
              <a:t>Relais Yaesu TR-X2E</a:t>
            </a:r>
          </a:p>
        </p:txBody>
      </p:sp>
      <p:pic>
        <p:nvPicPr>
          <p:cNvPr id="5" name="Image 4" descr="F6KPW_LOGO.png">
            <a:extLst>
              <a:ext uri="{FF2B5EF4-FFF2-40B4-BE49-F238E27FC236}">
                <a16:creationId xmlns:a16="http://schemas.microsoft.com/office/drawing/2014/main" id="{7E3B09FF-5295-0FF4-2A2A-FBF6598479F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1440160" cy="144016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B02EE85-42FB-31A1-CFF0-CA36A14A2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117A0D8-CAF2-4A0F-ADDB-860137A40BA1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7729583-7EAC-9167-2302-2284D5B17B44}"/>
              </a:ext>
            </a:extLst>
          </p:cNvPr>
          <p:cNvSpPr txBox="1"/>
          <p:nvPr/>
        </p:nvSpPr>
        <p:spPr>
          <a:xfrm>
            <a:off x="899592" y="1844824"/>
            <a:ext cx="7560840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Cartes principales optionnelles :</a:t>
            </a:r>
          </a:p>
          <a:p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600" b="1" dirty="0"/>
              <a:t>     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LAN-01A :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Connexion réseau.</a:t>
            </a:r>
            <a:b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Permet d’intégrer le relais à un réseau local (LAN) pour une gestion à distance.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Permet de configurer et de surveiller le relais via une interface web.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Permet de faciliter la mise à jour du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firmware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du relais.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600" dirty="0"/>
          </a:p>
          <a:p>
            <a:r>
              <a:rPr lang="fr-FR" sz="1600" b="1" dirty="0"/>
              <a:t>     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FVS-2 :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Messages vocaux et guide vocal.</a:t>
            </a:r>
          </a:p>
          <a:p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Permet l'enregistrement et la diffusion de messages directement à partir du relais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Permet d’associer des codes DTMF à des messages vocaux enregistrés.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 MH-48A6JA: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DTMF Microphone </a:t>
            </a:r>
          </a:p>
          <a:p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Permet de réaliser des tests de modulation et d'envoyer des codes DTMF pour activer des fonctions ou tester des commandes.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600" dirty="0"/>
          </a:p>
          <a:p>
            <a:pPr>
              <a:buFont typeface="Arial" panose="020B0604020202020204" pitchFamily="34" charset="0"/>
              <a:buChar char="•"/>
            </a:pPr>
            <a:endParaRPr lang="fr-FR" sz="1600" dirty="0"/>
          </a:p>
          <a:p>
            <a:pPr>
              <a:buFont typeface="Arial" panose="020B0604020202020204" pitchFamily="34" charset="0"/>
              <a:buChar char="•"/>
            </a:pPr>
            <a:endParaRPr lang="fr-FR" sz="1600" dirty="0"/>
          </a:p>
          <a:p>
            <a:pPr>
              <a:buFont typeface="Arial" panose="020B0604020202020204" pitchFamily="34" charset="0"/>
              <a:buChar char="•"/>
            </a:pPr>
            <a:endParaRPr lang="fr-FR" sz="1600" dirty="0"/>
          </a:p>
          <a:p>
            <a:pPr>
              <a:buFont typeface="Arial" panose="020B0604020202020204" pitchFamily="34" charset="0"/>
              <a:buChar char="•"/>
            </a:pPr>
            <a:endParaRPr lang="fr-FR" sz="1600" dirty="0"/>
          </a:p>
          <a:p>
            <a:pPr>
              <a:buFont typeface="Arial" panose="020B0604020202020204" pitchFamily="34" charset="0"/>
              <a:buChar char="•"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840376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F4EB9-2B2F-2AA6-51FD-13F8ABF64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C38111E-CABB-0CA7-F234-21B93857B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922114"/>
          </a:xfrm>
        </p:spPr>
        <p:txBody>
          <a:bodyPr>
            <a:normAutofit/>
          </a:bodyPr>
          <a:lstStyle/>
          <a:p>
            <a:r>
              <a:rPr lang="fr-FR" dirty="0"/>
              <a:t>Relais Yaesu TR-X2E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2691AD39-C407-21E8-ABA3-CED691F3A73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5" name="Image 4" descr="F6KPW_LOGO.png">
            <a:extLst>
              <a:ext uri="{FF2B5EF4-FFF2-40B4-BE49-F238E27FC236}">
                <a16:creationId xmlns:a16="http://schemas.microsoft.com/office/drawing/2014/main" id="{587768BC-9018-7184-8E48-3CEE52CD778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1440160" cy="144016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BE01003-DC98-D88C-7CAF-92F3995FF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117A0D8-CAF2-4A0F-ADDB-860137A40BA1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6718F40-6810-5E13-F437-5EC70651710D}"/>
              </a:ext>
            </a:extLst>
          </p:cNvPr>
          <p:cNvSpPr txBox="1"/>
          <p:nvPr/>
        </p:nvSpPr>
        <p:spPr>
          <a:xfrm>
            <a:off x="791580" y="1693277"/>
            <a:ext cx="756084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Présentation Technique du Relais Bi-Bande Yaesu DR-X2</a:t>
            </a:r>
          </a:p>
          <a:p>
            <a:endParaRPr lang="fr-FR" dirty="0"/>
          </a:p>
          <a:p>
            <a:r>
              <a:rPr lang="fr-FR" b="1" dirty="0"/>
              <a:t>    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Modes de fonctionnement :</a:t>
            </a:r>
          </a:p>
          <a:p>
            <a:endParaRPr lang="fr-FR" b="1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FM analogique :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	Pour les utilisateurs utilisant des radios classiques.</a:t>
            </a:r>
            <a:b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Numérique C4FM :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	Prend en charge la voix numérique ainsi que les 				données.</a:t>
            </a:r>
            <a:b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Mode mixte :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	Permet au relais de basculer automatiquement entre 				les modes analogique et numérique en fonction du 				signal reçu.</a:t>
            </a:r>
            <a:b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    Puissance d'émission :		Fréquences supportées :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Haute :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	50 W		    </a:t>
            </a:r>
          </a:p>
          <a:p>
            <a:pPr marL="3943350" lvl="8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VHF : 144-148 MHz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Moyenne :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	20 W</a:t>
            </a:r>
          </a:p>
          <a:p>
            <a:pPr marL="3943350" lvl="8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UHF : 430-450 MHz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Base :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	5 W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4775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B6FD4-6CD6-0435-836E-237FCDDB8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A1FCE55-D801-F8ED-1CA4-2C36E7C71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922114"/>
          </a:xfrm>
        </p:spPr>
        <p:txBody>
          <a:bodyPr>
            <a:normAutofit/>
          </a:bodyPr>
          <a:lstStyle/>
          <a:p>
            <a:r>
              <a:rPr lang="fr-FR" dirty="0"/>
              <a:t>Relais Yaesu TR-X2E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09287D0-3DAC-5F9A-B56A-DCDC34DB147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5" name="Image 4" descr="F6KPW_LOGO.png">
            <a:extLst>
              <a:ext uri="{FF2B5EF4-FFF2-40B4-BE49-F238E27FC236}">
                <a16:creationId xmlns:a16="http://schemas.microsoft.com/office/drawing/2014/main" id="{64F407DA-4C38-363C-23AA-22709AAE425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1440160" cy="144016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C2D1A97-74BE-5C29-8BD6-B5180411E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117A0D8-CAF2-4A0F-ADDB-860137A40BA1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3C0E66E-CFDC-3BEE-779B-4A4895439A38}"/>
              </a:ext>
            </a:extLst>
          </p:cNvPr>
          <p:cNvSpPr txBox="1"/>
          <p:nvPr/>
        </p:nvSpPr>
        <p:spPr>
          <a:xfrm>
            <a:off x="791580" y="1637319"/>
            <a:ext cx="756084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Fonctionnement général des récepteurs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Pourquoi ce relais dispose-t-il de deux récepteurs ?</a:t>
            </a:r>
          </a:p>
          <a:p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Permet de surveiller simultanément deux fréquences distinctes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Facilite les communications sur deux bandes différentes (VHF et UHF)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En cas de problème sur une bande (par exemple, une antenne défectueuse), le relais peut continuer de fonctionner sur l'autre bande.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9171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40146-F09F-863F-9B21-97613F2A1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B8C8DFF-496D-63AD-1287-A92AFB0EE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922114"/>
          </a:xfrm>
        </p:spPr>
        <p:txBody>
          <a:bodyPr>
            <a:normAutofit/>
          </a:bodyPr>
          <a:lstStyle/>
          <a:p>
            <a:r>
              <a:rPr lang="fr-FR" dirty="0"/>
              <a:t>Relais Yaesu TR-X2E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8B25C655-91BC-7F79-B94B-6D3CDB95E64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5" name="Image 4" descr="F6KPW_LOGO.png">
            <a:extLst>
              <a:ext uri="{FF2B5EF4-FFF2-40B4-BE49-F238E27FC236}">
                <a16:creationId xmlns:a16="http://schemas.microsoft.com/office/drawing/2014/main" id="{8F743EB2-5C08-A1C9-5B75-0B65AFE8206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1440160" cy="144016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E37C075-7764-DF24-93F5-F0FDE44AD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117A0D8-CAF2-4A0F-ADDB-860137A40BA1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5934057-5394-EEB3-21FD-28384AF0F8D5}"/>
              </a:ext>
            </a:extLst>
          </p:cNvPr>
          <p:cNvSpPr txBox="1"/>
          <p:nvPr/>
        </p:nvSpPr>
        <p:spPr>
          <a:xfrm>
            <a:off x="791580" y="1637319"/>
            <a:ext cx="756084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Logique de commande:</a:t>
            </a:r>
            <a:b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Surveille simultanément une fréquence en VHF et une en UHF grâce à deux récepteurs indépendants.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Premier signal reçu ou bande prioritaire configurée dans les paramètres.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Transmission via un seul émetteur configuré pour la bande sélectionnée.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Détection automatique des modes FM ou C4FM et retransmission adaptée.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9973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FB941-4456-FCFC-C6C1-DA4267C46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3B630FE-BB90-2C41-E3F7-2F3CBAB1A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922114"/>
          </a:xfrm>
        </p:spPr>
        <p:txBody>
          <a:bodyPr>
            <a:normAutofit/>
          </a:bodyPr>
          <a:lstStyle/>
          <a:p>
            <a:r>
              <a:rPr lang="fr-FR" dirty="0"/>
              <a:t>Relais Yaesu TR-X2E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DD22035-243F-A428-DDBE-65A719645ED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5" name="Image 4" descr="F6KPW_LOGO.png">
            <a:extLst>
              <a:ext uri="{FF2B5EF4-FFF2-40B4-BE49-F238E27FC236}">
                <a16:creationId xmlns:a16="http://schemas.microsoft.com/office/drawing/2014/main" id="{4B64740B-40CB-7177-2F83-8703F081175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1440160" cy="144016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D59C278-6907-C798-9B01-44DCDD7D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117A0D8-CAF2-4A0F-ADDB-860137A40BA1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2AB63F4-1521-E7A8-8FCC-C53097024652}"/>
              </a:ext>
            </a:extLst>
          </p:cNvPr>
          <p:cNvSpPr txBox="1"/>
          <p:nvPr/>
        </p:nvSpPr>
        <p:spPr>
          <a:xfrm>
            <a:off x="791580" y="1637319"/>
            <a:ext cx="7560840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Logique externe:</a:t>
            </a:r>
            <a:b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Intégration de la Logique Externe avec des Systèmes Tiers</a:t>
            </a:r>
            <a:b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	Gère les paramètres du relais via des logiciels.</a:t>
            </a:r>
            <a:b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	Connecte le relais à des réseaux comme D-STAR, System Fusion 		(C4FM), RRF (VOIP)et APRS.</a:t>
            </a:r>
            <a:b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	Permet la commutation de bandes, gestion de priorités et filtrage 		de signaux.</a:t>
            </a:r>
            <a:b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	Analyse des signaux pour éviter les interférences et ajuster les 		priorités.</a:t>
            </a:r>
          </a:p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9502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9406D-7B6C-F98D-7144-214DF4CF1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B37C6D5E-E558-432C-10E3-2B591749A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922114"/>
          </a:xfrm>
        </p:spPr>
        <p:txBody>
          <a:bodyPr>
            <a:normAutofit/>
          </a:bodyPr>
          <a:lstStyle/>
          <a:p>
            <a:r>
              <a:rPr lang="fr-FR" dirty="0"/>
              <a:t>Relais Yaesu TR-X2E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D32248F1-D0C1-BB0F-DCA8-153939B748D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5" name="Image 4" descr="F6KPW_LOGO.png">
            <a:extLst>
              <a:ext uri="{FF2B5EF4-FFF2-40B4-BE49-F238E27FC236}">
                <a16:creationId xmlns:a16="http://schemas.microsoft.com/office/drawing/2014/main" id="{D7A7536D-3856-EA0D-B59D-F5E8B561A9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1440160" cy="144016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EF0931A-F34B-2D32-267C-1EB75BC10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117A0D8-CAF2-4A0F-ADDB-860137A40BA1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6BEEE6A-BC8A-EC37-B196-B2AB441BE0CF}"/>
              </a:ext>
            </a:extLst>
          </p:cNvPr>
          <p:cNvSpPr txBox="1"/>
          <p:nvPr/>
        </p:nvSpPr>
        <p:spPr>
          <a:xfrm>
            <a:off x="791580" y="1637319"/>
            <a:ext cx="756084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Fonctionnement général de l’émetteur.</a:t>
            </a:r>
          </a:p>
          <a:p>
            <a:pPr lvl="1"/>
            <a:br>
              <a:rPr lang="fr-FR" dirty="0"/>
            </a:b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L’émetteur est capable de fonctionner aussi bien en </a:t>
            </a:r>
            <a:r>
              <a:rPr lang="fr-FR" b="1" dirty="0"/>
              <a:t>VHF</a:t>
            </a:r>
            <a:r>
              <a:rPr lang="fr-FR" dirty="0"/>
              <a:t> qu'en </a:t>
            </a:r>
            <a:r>
              <a:rPr lang="fr-FR" b="1" dirty="0"/>
              <a:t>UHF</a:t>
            </a:r>
            <a:r>
              <a:rPr lang="fr-FR" dirty="0"/>
              <a:t> grâce à sa conception flexible et à son architecture multi-bande.</a:t>
            </a:r>
          </a:p>
          <a:p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Prend en charge la modulation analogique (FM) ou numérique (C4FM)</a:t>
            </a:r>
          </a:p>
          <a:p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L'émetteur est activé automatiquement en fonction des signaux PTT des récepteurs ou d'une logique externe.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Peut transmettre des signaux directs ou ceux traités par une logique externe.</a:t>
            </a:r>
          </a:p>
          <a:p>
            <a:pPr lvl="1"/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Permet de configurer la puissance d'émission en fonction des besoins. 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8909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D4AA9-147D-C4D5-8FCB-13A4303B9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7A6D0801-2EB3-6D03-92C5-31B1602B3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922114"/>
          </a:xfrm>
        </p:spPr>
        <p:txBody>
          <a:bodyPr>
            <a:normAutofit/>
          </a:bodyPr>
          <a:lstStyle/>
          <a:p>
            <a:r>
              <a:rPr lang="fr-FR" dirty="0"/>
              <a:t>Relais Yaesu TR-X2E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656F6A1-C1C2-9661-7057-1E9F247D48C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5" name="Image 4" descr="F6KPW_LOGO.png">
            <a:extLst>
              <a:ext uri="{FF2B5EF4-FFF2-40B4-BE49-F238E27FC236}">
                <a16:creationId xmlns:a16="http://schemas.microsoft.com/office/drawing/2014/main" id="{AE90491F-8871-0F06-A3B4-CA5B2A987DA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1440160" cy="144016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73E2750-1A20-C404-4885-8EFFD1CEF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117A0D8-CAF2-4A0F-ADDB-860137A40BA1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1B528F3-8C39-E19C-7F87-1940CD8843BD}"/>
              </a:ext>
            </a:extLst>
          </p:cNvPr>
          <p:cNvSpPr txBox="1"/>
          <p:nvPr/>
        </p:nvSpPr>
        <p:spPr>
          <a:xfrm>
            <a:off x="791580" y="1637319"/>
            <a:ext cx="7560840" cy="5246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/>
              <a:t>Proposition pour la configuration du nouveau relais R5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Relais UHF			Relais VHF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Récepteur A 			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Récepteur B</a:t>
            </a:r>
            <a:endParaRPr lang="fr-FR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 FM 			Mode FM/C4FM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fr-FR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Logique interne			Logique interne</a:t>
            </a:r>
            <a:endParaRPr lang="fr-FR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Connecteur ACC</a:t>
            </a:r>
            <a:endParaRPr lang="fr-FR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Raspberry PI4	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Connecteur ACC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Logique interne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fr-FR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     Émetteur		 						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lèche : bas 3">
            <a:extLst>
              <a:ext uri="{FF2B5EF4-FFF2-40B4-BE49-F238E27FC236}">
                <a16:creationId xmlns:a16="http://schemas.microsoft.com/office/drawing/2014/main" id="{5947B1F1-83CC-E28D-A3E7-859053B57290}"/>
              </a:ext>
            </a:extLst>
          </p:cNvPr>
          <p:cNvSpPr/>
          <p:nvPr/>
        </p:nvSpPr>
        <p:spPr>
          <a:xfrm>
            <a:off x="1403648" y="3429000"/>
            <a:ext cx="72008" cy="2880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A9E222AF-91FD-72B8-E14F-13BA5A778000}"/>
              </a:ext>
            </a:extLst>
          </p:cNvPr>
          <p:cNvSpPr/>
          <p:nvPr/>
        </p:nvSpPr>
        <p:spPr>
          <a:xfrm rot="19185408">
            <a:off x="2135147" y="4033122"/>
            <a:ext cx="68576" cy="21782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id="{F04AF051-683D-B9C6-0361-7C350EE17017}"/>
              </a:ext>
            </a:extLst>
          </p:cNvPr>
          <p:cNvSpPr/>
          <p:nvPr/>
        </p:nvSpPr>
        <p:spPr>
          <a:xfrm>
            <a:off x="4878034" y="3429000"/>
            <a:ext cx="72008" cy="2880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36494E29-2B6B-1E57-F0D7-BFEE1D6F6EB9}"/>
              </a:ext>
            </a:extLst>
          </p:cNvPr>
          <p:cNvSpPr/>
          <p:nvPr/>
        </p:nvSpPr>
        <p:spPr>
          <a:xfrm rot="2745802">
            <a:off x="6032447" y="4787857"/>
            <a:ext cx="72008" cy="2880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6A020A79-83B7-8BE9-E698-FABE562D91C7}"/>
              </a:ext>
            </a:extLst>
          </p:cNvPr>
          <p:cNvSpPr/>
          <p:nvPr/>
        </p:nvSpPr>
        <p:spPr>
          <a:xfrm rot="18237612">
            <a:off x="6043711" y="4475416"/>
            <a:ext cx="72008" cy="2880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497AF99-E69C-5A78-7F5D-FC8A4D6189A9}"/>
              </a:ext>
            </a:extLst>
          </p:cNvPr>
          <p:cNvSpPr/>
          <p:nvPr/>
        </p:nvSpPr>
        <p:spPr>
          <a:xfrm rot="2745802">
            <a:off x="4255382" y="5705460"/>
            <a:ext cx="72008" cy="2880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2693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F6KPW</Template>
  <TotalTime>593</TotalTime>
  <Words>790</Words>
  <Application>Microsoft Office PowerPoint</Application>
  <PresentationFormat>Affichage à l'écran (4:3)</PresentationFormat>
  <Paragraphs>172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Tw Cen MT</vt:lpstr>
      <vt:lpstr>Wingdings</vt:lpstr>
      <vt:lpstr>Wingdings 2</vt:lpstr>
      <vt:lpstr>Médian</vt:lpstr>
      <vt:lpstr>Relais Yaesu TR-X2E</vt:lpstr>
      <vt:lpstr>Relais Yaesu TR-X2E</vt:lpstr>
      <vt:lpstr>Relais Yaesu TR-X2E</vt:lpstr>
      <vt:lpstr>Relais Yaesu TR-X2E</vt:lpstr>
      <vt:lpstr>Relais Yaesu TR-X2E</vt:lpstr>
      <vt:lpstr>Relais Yaesu TR-X2E</vt:lpstr>
      <vt:lpstr>Relais Yaesu TR-X2E</vt:lpstr>
      <vt:lpstr>Relais Yaesu TR-X2E</vt:lpstr>
      <vt:lpstr>Relais Yaesu TR-X2E</vt:lpstr>
      <vt:lpstr>Relais Yaesu TR-X2E</vt:lpstr>
      <vt:lpstr>Relais Yaesu TR-X2E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Pierre GREGOIRE</dc:creator>
  <cp:lastModifiedBy>Pierre GREGOIRE</cp:lastModifiedBy>
  <cp:revision>52</cp:revision>
  <dcterms:created xsi:type="dcterms:W3CDTF">2021-11-24T18:40:07Z</dcterms:created>
  <dcterms:modified xsi:type="dcterms:W3CDTF">2025-03-22T12:03:35Z</dcterms:modified>
</cp:coreProperties>
</file>