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3" r:id="rId7"/>
    <p:sldId id="277" r:id="rId8"/>
    <p:sldId id="264" r:id="rId9"/>
    <p:sldId id="266" r:id="rId10"/>
    <p:sldId id="274" r:id="rId11"/>
    <p:sldId id="275" r:id="rId12"/>
    <p:sldId id="276" r:id="rId13"/>
    <p:sldId id="267" r:id="rId14"/>
    <p:sldId id="273" r:id="rId15"/>
    <p:sldId id="272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2" autoAdjust="0"/>
    <p:restoredTop sz="94660"/>
  </p:normalViewPr>
  <p:slideViewPr>
    <p:cSldViewPr>
      <p:cViewPr>
        <p:scale>
          <a:sx n="100" d="100"/>
          <a:sy n="100" d="100"/>
        </p:scale>
        <p:origin x="1908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2371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63F27-A301-4EE2-BFE6-F2AD0C796EC4}" type="datetimeFigureOut">
              <a:rPr lang="fr-FR" smtClean="0"/>
              <a:pPr/>
              <a:t>06/08/2025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4413B-AC5F-4E56-961A-E202F79A11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5F8A868-2C03-43FF-B071-65E6E106C81F}" type="datetime1">
              <a:rPr lang="fr-FR" smtClean="0"/>
              <a:t>06/08/2025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17A0D8-CAF2-4A0F-ADDB-860137A40B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8616-0812-4CA0-A2F3-721D8225C8A6}" type="datetime1">
              <a:rPr lang="fr-FR" smtClean="0"/>
              <a:t>06/08/2025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A0D8-CAF2-4A0F-ADDB-860137A40B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5BEC7C9-04C0-40D9-B225-DFE6E3D740AE}" type="datetime1">
              <a:rPr lang="fr-FR" smtClean="0"/>
              <a:t>06/08/2025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117A0D8-CAF2-4A0F-ADDB-860137A40B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0E98-C445-41C8-9CC1-BA812D1BA320}" type="datetime1">
              <a:rPr lang="fr-FR" smtClean="0"/>
              <a:t>06/08/2025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17A0D8-CAF2-4A0F-ADDB-860137A40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6F81-90A2-4DE6-B5D3-97D86DAC3214}" type="datetime1">
              <a:rPr lang="fr-FR" smtClean="0"/>
              <a:t>06/08/2025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117A0D8-CAF2-4A0F-ADDB-860137A40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A1898DE-F2E4-48A9-A7A6-4587FB691CF6}" type="datetime1">
              <a:rPr lang="fr-FR" smtClean="0"/>
              <a:t>06/08/2025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117A0D8-CAF2-4A0F-ADDB-860137A40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4851A44-F3C9-4DC7-83B6-6E384A705BEF}" type="datetime1">
              <a:rPr lang="fr-FR" smtClean="0"/>
              <a:t>06/08/2025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117A0D8-CAF2-4A0F-ADDB-860137A40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D59A-BF9A-4BB0-A95D-BDA2F5FFD34D}" type="datetime1">
              <a:rPr lang="fr-FR" smtClean="0"/>
              <a:t>06/08/2025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17A0D8-CAF2-4A0F-ADDB-860137A40B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B6D-6B26-488E-89E7-41C6575948B8}" type="datetime1">
              <a:rPr lang="fr-FR" smtClean="0"/>
              <a:t>06/08/2025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17A0D8-CAF2-4A0F-ADDB-860137A40B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E8AE-1D54-49C9-A2BC-F4BA100CC86D}" type="datetime1">
              <a:rPr lang="fr-FR" smtClean="0"/>
              <a:t>06/08/2025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17A0D8-CAF2-4A0F-ADDB-860137A40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81871AF-2416-4A10-AB9B-32BF51F0DE0A}" type="datetime1">
              <a:rPr lang="fr-FR" smtClean="0"/>
              <a:t>06/08/2025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117A0D8-CAF2-4A0F-ADDB-860137A40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C6CECDA-DC64-4499-AA1D-51C63C6080D4}" type="datetime1">
              <a:rPr lang="fr-FR" smtClean="0"/>
              <a:t>06/08/2025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117A0D8-CAF2-4A0F-ADDB-860137A40B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qrz.com/db/F1ZI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cholink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cholink.org/validatio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qrz.com/db/F5ZZ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22114"/>
          </a:xfrm>
        </p:spPr>
        <p:txBody>
          <a:bodyPr>
            <a:normAutofit fontScale="90000"/>
          </a:bodyPr>
          <a:lstStyle/>
          <a:p>
            <a:r>
              <a:rPr lang="fr-FR" dirty="0"/>
              <a:t>Si tous les gars de la Gironde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5" name="Image 4" descr="F6KPW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1440160" cy="144016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818B2A2-F4BC-7553-9F4B-05896A09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117A0D8-CAF2-4A0F-ADDB-860137A40BA1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CD80325-A9EF-9527-2477-174AA04DCBC1}"/>
              </a:ext>
            </a:extLst>
          </p:cNvPr>
          <p:cNvSpPr txBox="1"/>
          <p:nvPr/>
        </p:nvSpPr>
        <p:spPr>
          <a:xfrm>
            <a:off x="7236296" y="120979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F6DZT </a:t>
            </a:r>
            <a:r>
              <a:rPr lang="fr-FR" b="1" dirty="0"/>
              <a:t> </a:t>
            </a: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04/06/2025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F5FA533-6F6C-B96E-EB80-29B5A08C0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84" y="1726434"/>
            <a:ext cx="7919816" cy="45256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50BAE-BE25-B184-78F0-8AFF13CDC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BAF28E94-C6EE-71AF-9E2B-73760ABB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22114"/>
          </a:xfrm>
        </p:spPr>
        <p:txBody>
          <a:bodyPr>
            <a:normAutofit/>
          </a:bodyPr>
          <a:lstStyle/>
          <a:p>
            <a:r>
              <a:rPr lang="fr-FR" dirty="0"/>
              <a:t>Salon et relais Girondin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ABB5985-94C8-59B2-C21B-7991D3DA78E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b="1" dirty="0"/>
              <a:t>Relais F1ZIG	</a:t>
            </a:r>
            <a:r>
              <a:rPr lang="fr-FR" sz="1800" b="1" dirty="0">
                <a:hlinkClick r:id="rId2"/>
              </a:rPr>
              <a:t>https://www.qrz.com/db/F1ZIG</a:t>
            </a:r>
            <a:endParaRPr lang="fr-FR" sz="1800" b="1" dirty="0"/>
          </a:p>
          <a:p>
            <a:pPr>
              <a:buNone/>
            </a:pPr>
            <a:endParaRPr lang="fr-FR" sz="1600" dirty="0"/>
          </a:p>
          <a:p>
            <a:pPr>
              <a:buNone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	 Fréquence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UHF  :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432.650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MHz CTCSS: 82.5 Hz (25w)</a:t>
            </a:r>
          </a:p>
          <a:p>
            <a:pPr>
              <a:buNone/>
            </a:pP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Fréquence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de VHF :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145.3375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Mhz CTCSS: 82.5 Hz (25W)</a:t>
            </a:r>
          </a:p>
          <a:p>
            <a:pPr>
              <a:buNone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Code DTMF possible</a:t>
            </a:r>
            <a:b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*	Info Relais</a:t>
            </a: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		33	Salon Girondin</a:t>
            </a: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		49	Réseau Interconnecté du 49</a:t>
            </a: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		96	Salon d’appel RRF</a:t>
            </a: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		98	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Salon Technique RRF</a:t>
            </a:r>
            <a:b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100	Salon Bavardage RRF</a:t>
            </a:r>
            <a:b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101	Salon Local RRF</a:t>
            </a:r>
            <a:b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fr-F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 descr="F6KPW_LOGO.png">
            <a:extLst>
              <a:ext uri="{FF2B5EF4-FFF2-40B4-BE49-F238E27FC236}">
                <a16:creationId xmlns:a16="http://schemas.microsoft.com/office/drawing/2014/main" id="{AA6596BC-A59C-1781-C17D-D064C26B365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88640"/>
            <a:ext cx="1440160" cy="144016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C8637D4-2E6F-FC2F-802E-7AADAD5E9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117A0D8-CAF2-4A0F-ADDB-860137A40BA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790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B574F-8F50-FE59-40A5-2CAF7A040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35B7FB0-77B1-583D-A6A1-3DCD76F04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22114"/>
          </a:xfrm>
        </p:spPr>
        <p:txBody>
          <a:bodyPr>
            <a:normAutofit/>
          </a:bodyPr>
          <a:lstStyle/>
          <a:p>
            <a:r>
              <a:rPr lang="fr-FR" dirty="0"/>
              <a:t>Salon et relais Girondin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12D862EE-C4C6-A3E0-8FE1-4067821F9AD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b="1" dirty="0"/>
              <a:t>Relais F5LCT</a:t>
            </a:r>
          </a:p>
          <a:p>
            <a:pPr>
              <a:buNone/>
            </a:pPr>
            <a:endParaRPr lang="fr-FR" sz="1600" dirty="0"/>
          </a:p>
          <a:p>
            <a:pPr>
              <a:buNone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	Fréquence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UHF  :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439.200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MHz CTCSS: 82.5 Hz (500mw)</a:t>
            </a:r>
          </a:p>
          <a:p>
            <a:pPr>
              <a:buNone/>
            </a:pP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Fréquence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de VHF :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145.350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Mhz CTCSS: 82.5 Hz (10W)</a:t>
            </a:r>
          </a:p>
          <a:p>
            <a:pPr>
              <a:buNone/>
            </a:pPr>
            <a:endParaRPr lang="fr-FR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Code DTMF possible</a:t>
            </a:r>
            <a:b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*	Info Relais</a:t>
            </a: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		33	Salon Girondin</a:t>
            </a: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		49	Réseau Interconnecté du 49</a:t>
            </a: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		96	Salon d’appel RRF</a:t>
            </a: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		98	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Salon Technique RRF</a:t>
            </a:r>
            <a:b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100	Salon Bavardage RRF</a:t>
            </a:r>
            <a:b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101	Salon Local RRF</a:t>
            </a:r>
            <a:b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103	Accès mode Echolink</a:t>
            </a:r>
            <a:b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 descr="F6KPW_LOGO.png">
            <a:extLst>
              <a:ext uri="{FF2B5EF4-FFF2-40B4-BE49-F238E27FC236}">
                <a16:creationId xmlns:a16="http://schemas.microsoft.com/office/drawing/2014/main" id="{F25C2CB1-01F6-3BB4-3562-86E1EE88D4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1440160" cy="144016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2E9E62A-15B6-A46E-03BF-1B44AA4C9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117A0D8-CAF2-4A0F-ADDB-860137A40BA1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383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31E58-C18D-ED6D-421E-3BF8824AB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13C1A31-5D27-4381-2B18-AD92609B8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22114"/>
          </a:xfrm>
        </p:spPr>
        <p:txBody>
          <a:bodyPr>
            <a:normAutofit/>
          </a:bodyPr>
          <a:lstStyle/>
          <a:p>
            <a:r>
              <a:rPr lang="fr-FR" dirty="0"/>
              <a:t>Salon et relais Girondin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12DEADF9-4CE9-4E08-9017-120BE4C6A1C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Point d’accès F5PON</a:t>
            </a:r>
          </a:p>
          <a:p>
            <a:pPr>
              <a:buNone/>
            </a:pPr>
            <a:endParaRPr lang="fr-FR" sz="1600" dirty="0"/>
          </a:p>
          <a:p>
            <a:pPr>
              <a:buNone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	Fréquence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45,2375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MHz CTCSS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136,5 (15w)</a:t>
            </a:r>
            <a:endParaRPr lang="fr-FR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endParaRPr lang="fr-FR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Code DTMF possible </a:t>
            </a:r>
            <a:b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*	Info Relais</a:t>
            </a: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		33	Salon Girondin</a:t>
            </a: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		96	Salon d’appel RRF</a:t>
            </a: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		98	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Salon Technique RRF</a:t>
            </a:r>
            <a:b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100	Salon Bavardage RRF</a:t>
            </a:r>
            <a:b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101	Salon Local RRF</a:t>
            </a:r>
            <a:b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103	Accès mode Echolink</a:t>
            </a:r>
            <a:b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16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 descr="F6KPW_LOGO.png">
            <a:extLst>
              <a:ext uri="{FF2B5EF4-FFF2-40B4-BE49-F238E27FC236}">
                <a16:creationId xmlns:a16="http://schemas.microsoft.com/office/drawing/2014/main" id="{4F68702A-262C-5056-D60F-08CCB9098DC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1440160" cy="144016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24D838E-E6AB-E037-263E-332F05472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117A0D8-CAF2-4A0F-ADDB-860137A40BA1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498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AC7AA-FDE1-5A20-FB41-EF2AD0EE6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BA7DA1C5-E052-E348-DC18-8D05CF55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22114"/>
          </a:xfrm>
        </p:spPr>
        <p:txBody>
          <a:bodyPr>
            <a:normAutofit/>
          </a:bodyPr>
          <a:lstStyle/>
          <a:p>
            <a:r>
              <a:rPr lang="fr-FR" dirty="0"/>
              <a:t>Salon et relais Girondin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979E5EC5-583D-56FA-FC9B-8919C54004B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Annexe 1 :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Procédure pour se connecter à un Node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EchoLink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fr-F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sz="1600" dirty="0"/>
              <a:t>Moyens d'accès à EchoLink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Via un ordinateur (PC/Mac) avec un micro et des haut-parleurs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Via un smartphone (Android/iOS)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Ou avec votre radio VHF/UHF locale, via un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node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(relais) EchoLink connecté</a:t>
            </a:r>
          </a:p>
          <a:p>
            <a:pPr>
              <a:lnSpc>
                <a:spcPct val="150000"/>
              </a:lnSpc>
              <a:buNone/>
            </a:pP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fr-FR" sz="1600" dirty="0"/>
              <a:t>Prérequis pour l'accès au réseau Echolink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Avoir une licence radioamateur valide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Avoir un indicatif d’appel (ex. : F4XXX)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Avoir un numéro de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node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Echolink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2" indent="0">
              <a:buNone/>
            </a:pPr>
            <a:endParaRPr lang="fr-F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buFont typeface="Wingdings" panose="05000000000000000000" pitchFamily="2" charset="2"/>
              <a:buChar char="§"/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3" indent="0">
              <a:buNone/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 descr="F6KPW_LOGO.png">
            <a:extLst>
              <a:ext uri="{FF2B5EF4-FFF2-40B4-BE49-F238E27FC236}">
                <a16:creationId xmlns:a16="http://schemas.microsoft.com/office/drawing/2014/main" id="{B6087703-9E60-B236-90C7-EF0290D60DA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1440160" cy="144016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4D5FE03-4F70-89F2-1C2B-FCA31727A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117A0D8-CAF2-4A0F-ADDB-860137A40BA1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543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78ABA-3A31-B4E8-288A-FE49C2E60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FA2FBA2-55F4-B11C-E593-D09AE7F1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22114"/>
          </a:xfrm>
        </p:spPr>
        <p:txBody>
          <a:bodyPr>
            <a:normAutofit/>
          </a:bodyPr>
          <a:lstStyle/>
          <a:p>
            <a:r>
              <a:rPr lang="fr-FR" dirty="0"/>
              <a:t>Salon et relais Girondin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811006B2-C4E6-8B4C-E554-83AF55F1F15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Annexe 1 :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Procédure pour se connecter à un Node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EchoLink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fr-F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	Installation du logiciel </a:t>
            </a:r>
            <a:r>
              <a:rPr lang="fr-F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EchoLink</a:t>
            </a:r>
            <a:b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Sur PC :</a:t>
            </a:r>
          </a:p>
          <a:p>
            <a:pPr lvl="4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Allez sur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https://www.echolink.org/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Téléchargez et installez le logiciel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EchoLink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pour Windows</a:t>
            </a: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Sur Smartphone :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Recherchez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EchoLink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dans le Google Play Store ou l’App Store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Installez l’application officielle</a:t>
            </a:r>
          </a:p>
          <a:p>
            <a:pPr marL="685800" lvl="2" indent="0">
              <a:buNone/>
            </a:pPr>
            <a:r>
              <a:rPr lang="fr-FR" sz="19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685800" lvl="2" indent="0">
              <a:buNone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	http://site.ohms.free.fr/Echolink/Echolink.htm</a:t>
            </a:r>
            <a:r>
              <a:rPr lang="fr-FR" sz="19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1600200" lvl="4" indent="0">
              <a:buNone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fr-FR" sz="7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685800" lvl="2" indent="0">
              <a:buNone/>
            </a:pPr>
            <a:endParaRPr lang="fr-F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buFont typeface="Wingdings" panose="05000000000000000000" pitchFamily="2" charset="2"/>
              <a:buChar char="§"/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3" indent="0">
              <a:buNone/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 descr="F6KPW_LOGO.png">
            <a:extLst>
              <a:ext uri="{FF2B5EF4-FFF2-40B4-BE49-F238E27FC236}">
                <a16:creationId xmlns:a16="http://schemas.microsoft.com/office/drawing/2014/main" id="{B27037E1-9530-7847-0562-3D51F41AF52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88640"/>
            <a:ext cx="1440160" cy="144016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B9800A4-0B38-79C0-ABA5-83F1B5B3A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117A0D8-CAF2-4A0F-ADDB-860137A40BA1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051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0763D-C6A2-7886-BB30-C0292F447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DE3B8C9-E8DA-3316-35E0-C30286636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22114"/>
          </a:xfrm>
        </p:spPr>
        <p:txBody>
          <a:bodyPr>
            <a:normAutofit/>
          </a:bodyPr>
          <a:lstStyle/>
          <a:p>
            <a:r>
              <a:rPr lang="fr-FR" dirty="0"/>
              <a:t>Salon et relais Girondin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CB9B428-74B5-E0AF-79B4-D4F3FE54C27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fr-FR" sz="6400" b="1" dirty="0">
                <a:latin typeface="Calibri" panose="020F0502020204030204" pitchFamily="34" charset="0"/>
                <a:cs typeface="Calibri" panose="020F0502020204030204" pitchFamily="34" charset="0"/>
              </a:rPr>
              <a:t>Annexe 1 : </a:t>
            </a:r>
            <a:r>
              <a:rPr lang="fr-FR" sz="6400" dirty="0">
                <a:latin typeface="Calibri" panose="020F0502020204030204" pitchFamily="34" charset="0"/>
                <a:cs typeface="Calibri" panose="020F0502020204030204" pitchFamily="34" charset="0"/>
              </a:rPr>
              <a:t>Procédure pour se connecter à un Node EchoLink</a:t>
            </a:r>
          </a:p>
          <a:p>
            <a:pPr>
              <a:buNone/>
            </a:pPr>
            <a:r>
              <a:rPr lang="fr-FR" sz="49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buNone/>
            </a:pPr>
            <a:endParaRPr lang="fr-FR" sz="4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2" indent="0">
              <a:lnSpc>
                <a:spcPct val="170000"/>
              </a:lnSpc>
              <a:buNone/>
            </a:pPr>
            <a:r>
              <a:rPr lang="fr-FR" sz="6600" dirty="0"/>
              <a:t>Procédure d'inscription et de validation sur EchoLink</a:t>
            </a:r>
          </a:p>
          <a:p>
            <a:pPr lvl="3">
              <a:lnSpc>
                <a:spcPct val="17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6100" dirty="0">
                <a:latin typeface="Calibri" panose="020F0502020204030204" pitchFamily="34" charset="0"/>
                <a:cs typeface="Calibri" panose="020F0502020204030204" pitchFamily="34" charset="0"/>
              </a:rPr>
              <a:t>Lancez EchoLink</a:t>
            </a:r>
          </a:p>
          <a:p>
            <a:pPr lvl="3">
              <a:lnSpc>
                <a:spcPct val="17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6100" dirty="0">
                <a:latin typeface="Calibri" panose="020F0502020204030204" pitchFamily="34" charset="0"/>
                <a:cs typeface="Calibri" panose="020F0502020204030204" pitchFamily="34" charset="0"/>
              </a:rPr>
              <a:t>Entrez votre </a:t>
            </a:r>
            <a:r>
              <a:rPr lang="fr-FR" sz="6100" b="1" dirty="0">
                <a:latin typeface="Calibri" panose="020F0502020204030204" pitchFamily="34" charset="0"/>
                <a:cs typeface="Calibri" panose="020F0502020204030204" pitchFamily="34" charset="0"/>
              </a:rPr>
              <a:t>indicatif d’appel</a:t>
            </a:r>
            <a:r>
              <a:rPr lang="fr-FR" sz="6100" dirty="0">
                <a:latin typeface="Calibri" panose="020F0502020204030204" pitchFamily="34" charset="0"/>
                <a:cs typeface="Calibri" panose="020F0502020204030204" pitchFamily="34" charset="0"/>
              </a:rPr>
              <a:t> (ex. : F4ABC)</a:t>
            </a:r>
          </a:p>
          <a:p>
            <a:pPr lvl="3">
              <a:lnSpc>
                <a:spcPct val="17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6100" dirty="0">
                <a:latin typeface="Calibri" panose="020F0502020204030204" pitchFamily="34" charset="0"/>
                <a:cs typeface="Calibri" panose="020F0502020204030204" pitchFamily="34" charset="0"/>
              </a:rPr>
              <a:t>Complétez vos informations (nom, QTH, email)</a:t>
            </a:r>
          </a:p>
          <a:p>
            <a:pPr lvl="3">
              <a:lnSpc>
                <a:spcPct val="17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6100" dirty="0">
                <a:latin typeface="Calibri" panose="020F0502020204030204" pitchFamily="34" charset="0"/>
                <a:cs typeface="Calibri" panose="020F0502020204030204" pitchFamily="34" charset="0"/>
              </a:rPr>
              <a:t>Vous recevrez un </a:t>
            </a:r>
            <a:r>
              <a:rPr lang="fr-FR" sz="6100" b="1" dirty="0">
                <a:latin typeface="Calibri" panose="020F0502020204030204" pitchFamily="34" charset="0"/>
                <a:cs typeface="Calibri" panose="020F0502020204030204" pitchFamily="34" charset="0"/>
              </a:rPr>
              <a:t>email</a:t>
            </a:r>
            <a:r>
              <a:rPr lang="fr-FR" sz="6100" dirty="0">
                <a:latin typeface="Calibri" panose="020F0502020204030204" pitchFamily="34" charset="0"/>
                <a:cs typeface="Calibri" panose="020F0502020204030204" pitchFamily="34" charset="0"/>
              </a:rPr>
              <a:t> pour </a:t>
            </a:r>
            <a:r>
              <a:rPr lang="fr-FR" sz="6100" b="1" dirty="0">
                <a:latin typeface="Calibri" panose="020F0502020204030204" pitchFamily="34" charset="0"/>
                <a:cs typeface="Calibri" panose="020F0502020204030204" pitchFamily="34" charset="0"/>
              </a:rPr>
              <a:t>vérification</a:t>
            </a:r>
          </a:p>
          <a:p>
            <a:pPr lvl="3">
              <a:lnSpc>
                <a:spcPct val="17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6100" dirty="0">
                <a:latin typeface="Calibri" panose="020F0502020204030204" pitchFamily="34" charset="0"/>
                <a:cs typeface="Calibri" panose="020F0502020204030204" pitchFamily="34" charset="0"/>
              </a:rPr>
              <a:t>Pour validation, </a:t>
            </a:r>
            <a:r>
              <a:rPr lang="fr-FR" sz="6100" b="1" dirty="0">
                <a:latin typeface="Calibri" panose="020F0502020204030204" pitchFamily="34" charset="0"/>
                <a:cs typeface="Calibri" panose="020F0502020204030204" pitchFamily="34" charset="0"/>
              </a:rPr>
              <a:t>envoyez la preuve de votre licence</a:t>
            </a:r>
            <a:r>
              <a:rPr lang="fr-FR" sz="6100" dirty="0">
                <a:latin typeface="Calibri" panose="020F0502020204030204" pitchFamily="34" charset="0"/>
                <a:cs typeface="Calibri" panose="020F0502020204030204" pitchFamily="34" charset="0"/>
              </a:rPr>
              <a:t> (scan ou photo) ici :</a:t>
            </a:r>
          </a:p>
          <a:p>
            <a:pPr marL="685800" lvl="2" indent="0">
              <a:lnSpc>
                <a:spcPct val="170000"/>
              </a:lnSpc>
              <a:buNone/>
            </a:pPr>
            <a:br>
              <a:rPr lang="fr-FR" sz="6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6400" dirty="0">
                <a:latin typeface="Calibri" panose="020F0502020204030204" pitchFamily="34" charset="0"/>
                <a:cs typeface="Calibri" panose="020F0502020204030204" pitchFamily="34" charset="0"/>
              </a:rPr>
              <a:t>👉 </a:t>
            </a:r>
            <a:r>
              <a:rPr lang="fr-FR" sz="6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https://www.echolink.org/validation</a:t>
            </a:r>
            <a:endParaRPr lang="fr-FR" sz="6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fr-FR" sz="6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6400" dirty="0">
                <a:latin typeface="Calibri" panose="020F0502020204030204" pitchFamily="34" charset="0"/>
                <a:cs typeface="Calibri" panose="020F0502020204030204" pitchFamily="34" charset="0"/>
              </a:rPr>
              <a:t>	Le processus de validation peut prendre quelques heures à quelques jours.</a:t>
            </a:r>
          </a:p>
          <a:p>
            <a:endParaRPr lang="fr-FR" sz="6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sz="4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fr-FR" sz="4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fr-FR" sz="4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fr-FR" sz="4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fr-FR" sz="4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4900" dirty="0">
                <a:latin typeface="Calibri" panose="020F0502020204030204" pitchFamily="34" charset="0"/>
                <a:cs typeface="Calibri" panose="020F0502020204030204" pitchFamily="34" charset="0"/>
              </a:rPr>
              <a:t>⏱️</a:t>
            </a:r>
          </a:p>
          <a:p>
            <a:pPr marL="1143000" lvl="3" indent="0">
              <a:buNone/>
            </a:pPr>
            <a:endParaRPr lang="fr-FR" sz="4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 descr="F6KPW_LOGO.png">
            <a:extLst>
              <a:ext uri="{FF2B5EF4-FFF2-40B4-BE49-F238E27FC236}">
                <a16:creationId xmlns:a16="http://schemas.microsoft.com/office/drawing/2014/main" id="{F376AABC-CED1-20FF-30CF-A9C30405A0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88640"/>
            <a:ext cx="1440160" cy="144016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749A0F5-A9BB-1B51-61B5-3779A13EE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117A0D8-CAF2-4A0F-ADDB-860137A40BA1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77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CBED7-C3A0-44F9-7BD7-A7220D80B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38DDD7AE-2A98-A355-6DAE-7F84EC930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22114"/>
          </a:xfrm>
        </p:spPr>
        <p:txBody>
          <a:bodyPr>
            <a:normAutofit/>
          </a:bodyPr>
          <a:lstStyle/>
          <a:p>
            <a:r>
              <a:rPr lang="fr-FR" dirty="0"/>
              <a:t>Salon et relais Girondin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0D47B29-4723-C2E0-C094-6F1F28B0A16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b="1" dirty="0"/>
              <a:t>Objectif du salon Girondin</a:t>
            </a:r>
          </a:p>
          <a:p>
            <a:pPr>
              <a:buNone/>
            </a:pPr>
            <a:br>
              <a:rPr lang="fr-FR" sz="1600" dirty="0"/>
            </a:br>
            <a:r>
              <a:rPr lang="fr-FR" sz="1600" dirty="0"/>
              <a:t>Le salon Girondin a été conçu avec un objectif clair : étendre la couverture radio dans le département de la Gironde afin de permettre au plus grand nombre d’OM de communiquer facilement et efficacement entre eux. </a:t>
            </a:r>
          </a:p>
          <a:p>
            <a:pPr>
              <a:buNone/>
            </a:pPr>
            <a:r>
              <a:rPr lang="fr-FR" sz="1600" dirty="0"/>
              <a:t>	Cette initiative découle d’un constat préoccupant : les relais et points d’accès, pourtant essentiels pour les échanges entre radioamateurs, étaient devenus presque déserts, marqués par une baisse significative d’activité.</a:t>
            </a:r>
          </a:p>
          <a:p>
            <a:pPr>
              <a:buNone/>
            </a:pPr>
            <a:r>
              <a:rPr lang="fr-FR" sz="1600" dirty="0"/>
              <a:t>	L’idée de créer ce salon repose donc sur la volonté de redonner de la vitalité à ces infrastructures en encourageant leur utilisation régulière.</a:t>
            </a:r>
          </a:p>
          <a:p>
            <a:pPr>
              <a:buNone/>
            </a:pPr>
            <a:r>
              <a:rPr lang="fr-FR" sz="1600" dirty="0"/>
              <a:t>	Pour atteindre cet objectif, un des axes envisagés est la mise en place d’un maillage cohérent     des différents relais à travers le salon Girondin. </a:t>
            </a:r>
          </a:p>
          <a:p>
            <a:pPr>
              <a:buNone/>
            </a:pPr>
            <a:r>
              <a:rPr lang="fr-FR" sz="1600" dirty="0"/>
              <a:t>	</a:t>
            </a:r>
            <a:r>
              <a:rPr lang="fr-FR" sz="1600" b="1" dirty="0"/>
              <a:t>Cette démarche s’inscrit dans une volonté de revitaliser les pratiques de communication radio et de renforcer les liens entre les opérateurs, tout en optimisant les infrastructures existantes.</a:t>
            </a:r>
          </a:p>
        </p:txBody>
      </p:sp>
      <p:pic>
        <p:nvPicPr>
          <p:cNvPr id="5" name="Image 4" descr="F6KPW_LOGO.png">
            <a:extLst>
              <a:ext uri="{FF2B5EF4-FFF2-40B4-BE49-F238E27FC236}">
                <a16:creationId xmlns:a16="http://schemas.microsoft.com/office/drawing/2014/main" id="{7612F2AF-2B52-81E1-3D11-27791BF6DEE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1440160" cy="144016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B8E7A43-73B0-6445-CB06-572750EE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117A0D8-CAF2-4A0F-ADDB-860137A40BA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968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AE4B7-F376-8571-95EE-9008CB676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543E2125-11DE-E112-902E-2F816516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22114"/>
          </a:xfrm>
        </p:spPr>
        <p:txBody>
          <a:bodyPr>
            <a:normAutofit/>
          </a:bodyPr>
          <a:lstStyle/>
          <a:p>
            <a:r>
              <a:rPr lang="fr-FR" dirty="0"/>
              <a:t>Salon et relais Girondin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A76E736-49C6-7940-1319-21F81B06AC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5" name="Image 4" descr="F6KPW_LOGO.png">
            <a:extLst>
              <a:ext uri="{FF2B5EF4-FFF2-40B4-BE49-F238E27FC236}">
                <a16:creationId xmlns:a16="http://schemas.microsoft.com/office/drawing/2014/main" id="{EE836AAD-E6D9-4693-A0CA-D4EC97C7C0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1440160" cy="144016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350B08C-740E-3FAD-909B-BE9AF4039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117A0D8-CAF2-4A0F-ADDB-860137A40BA1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1EC0511-C80C-9406-DF4B-C8A67FCA5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628799"/>
            <a:ext cx="5544616" cy="5170625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DA8A32AC-E5BF-4F11-6D7C-A0F19B8AD31E}"/>
              </a:ext>
            </a:extLst>
          </p:cNvPr>
          <p:cNvGrpSpPr/>
          <p:nvPr/>
        </p:nvGrpSpPr>
        <p:grpSpPr>
          <a:xfrm>
            <a:off x="2483768" y="2780928"/>
            <a:ext cx="2775793" cy="2308032"/>
            <a:chOff x="2483768" y="2780928"/>
            <a:chExt cx="2775793" cy="2308032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39E971A6-593E-0EB2-2EC9-EB60E9091C41}"/>
                </a:ext>
              </a:extLst>
            </p:cNvPr>
            <p:cNvSpPr txBox="1"/>
            <p:nvPr/>
          </p:nvSpPr>
          <p:spPr>
            <a:xfrm>
              <a:off x="3491880" y="4581128"/>
              <a:ext cx="57606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b="1" dirty="0"/>
                <a:t>F1ZIG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52782688-A8D7-5D32-A8DA-C3016AB5AB6A}"/>
                </a:ext>
              </a:extLst>
            </p:cNvPr>
            <p:cNvSpPr txBox="1"/>
            <p:nvPr/>
          </p:nvSpPr>
          <p:spPr>
            <a:xfrm>
              <a:off x="2483768" y="3789040"/>
              <a:ext cx="57606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b="1" dirty="0"/>
                <a:t>F5LCT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574B83A7-F103-16C8-0512-B67C27B96089}"/>
                </a:ext>
              </a:extLst>
            </p:cNvPr>
            <p:cNvSpPr txBox="1"/>
            <p:nvPr/>
          </p:nvSpPr>
          <p:spPr>
            <a:xfrm>
              <a:off x="4247964" y="4835044"/>
              <a:ext cx="64807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b="1" dirty="0"/>
                <a:t>F1ZCW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58353565-B7A3-F06E-C198-E72C7C526A5E}"/>
                </a:ext>
              </a:extLst>
            </p:cNvPr>
            <p:cNvSpPr txBox="1"/>
            <p:nvPr/>
          </p:nvSpPr>
          <p:spPr>
            <a:xfrm>
              <a:off x="3779912" y="2780928"/>
              <a:ext cx="64807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b="1" dirty="0"/>
                <a:t>F5PON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0A12F56-D201-018A-EC1A-564CC03D5F64}"/>
                </a:ext>
              </a:extLst>
            </p:cNvPr>
            <p:cNvSpPr txBox="1"/>
            <p:nvPr/>
          </p:nvSpPr>
          <p:spPr>
            <a:xfrm>
              <a:off x="4683497" y="4002551"/>
              <a:ext cx="57606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b="1" dirty="0"/>
                <a:t>F1RJC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BA692251-35AD-2589-8D26-443D5BA1E1C6}"/>
                </a:ext>
              </a:extLst>
            </p:cNvPr>
            <p:cNvSpPr txBox="1"/>
            <p:nvPr/>
          </p:nvSpPr>
          <p:spPr>
            <a:xfrm>
              <a:off x="3419872" y="4331156"/>
              <a:ext cx="57606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b="1" dirty="0"/>
                <a:t>F1ZLF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6DD0167B-C931-1FD2-7390-C12242E52A04}"/>
                </a:ext>
              </a:extLst>
            </p:cNvPr>
            <p:cNvSpPr txBox="1"/>
            <p:nvPr/>
          </p:nvSpPr>
          <p:spPr>
            <a:xfrm>
              <a:off x="2987824" y="4432627"/>
              <a:ext cx="64807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b="1" dirty="0"/>
                <a:t>F5ZZD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7796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B8EA8-0926-FC35-BCA2-D4A598A85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B95BE0B4-09F9-9DD7-221E-8B0D46609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22114"/>
          </a:xfrm>
        </p:spPr>
        <p:txBody>
          <a:bodyPr>
            <a:normAutofit/>
          </a:bodyPr>
          <a:lstStyle/>
          <a:p>
            <a:r>
              <a:rPr lang="fr-FR" dirty="0"/>
              <a:t>Salon et relais Girondin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D990B19-7E49-F20E-61E6-4A6B4D7BFCB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949182" y="3124967"/>
            <a:ext cx="8229600" cy="3993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5" name="Image 4" descr="F6KPW_LOGO.png">
            <a:extLst>
              <a:ext uri="{FF2B5EF4-FFF2-40B4-BE49-F238E27FC236}">
                <a16:creationId xmlns:a16="http://schemas.microsoft.com/office/drawing/2014/main" id="{61874BFA-E4D0-514A-2DCE-388CF861D84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1440160" cy="144016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42F02AD-A8A6-2806-82BF-C7B5ACC7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117A0D8-CAF2-4A0F-ADDB-860137A40BA1}" type="slidenum">
              <a:rPr lang="fr-FR" smtClean="0"/>
              <a:pPr/>
              <a:t>4</a:t>
            </a:fld>
            <a:endParaRPr lang="fr-FR"/>
          </a:p>
        </p:txBody>
      </p: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125CADDC-CFD6-6CAB-9C03-808129920693}"/>
              </a:ext>
            </a:extLst>
          </p:cNvPr>
          <p:cNvGrpSpPr/>
          <p:nvPr/>
        </p:nvGrpSpPr>
        <p:grpSpPr>
          <a:xfrm>
            <a:off x="1131997" y="1592168"/>
            <a:ext cx="8120523" cy="5121929"/>
            <a:chOff x="1417007" y="1539500"/>
            <a:chExt cx="8120523" cy="5222607"/>
          </a:xfrm>
        </p:grpSpPr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E304BA34-DB50-5E05-47E9-E05244BCD2C7}"/>
                </a:ext>
              </a:extLst>
            </p:cNvPr>
            <p:cNvSpPr txBox="1"/>
            <p:nvPr/>
          </p:nvSpPr>
          <p:spPr>
            <a:xfrm>
              <a:off x="7293823" y="1595120"/>
              <a:ext cx="2243707" cy="20819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20000"/>
            </a:bodyPr>
            <a:lstStyle/>
            <a:p>
              <a:r>
                <a:rPr lang="fr-FR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Fixe sur le salon girondin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9EC555E2-A589-1DA8-9E39-BB0D8AA0696A}"/>
                </a:ext>
              </a:extLst>
            </p:cNvPr>
            <p:cNvSpPr txBox="1"/>
            <p:nvPr/>
          </p:nvSpPr>
          <p:spPr>
            <a:xfrm>
              <a:off x="7293051" y="1782584"/>
              <a:ext cx="2243707" cy="20819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20000"/>
            </a:bodyPr>
            <a:lstStyle/>
            <a:p>
              <a:r>
                <a:rPr lang="fr-FR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Multi-réseaux disponible</a:t>
              </a:r>
              <a:endParaRPr lang="fr-FR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8D686496-8BCC-00AD-D4C8-BB13BEB901C6}"/>
                </a:ext>
              </a:extLst>
            </p:cNvPr>
            <p:cNvSpPr txBox="1"/>
            <p:nvPr/>
          </p:nvSpPr>
          <p:spPr>
            <a:xfrm>
              <a:off x="7293051" y="1991585"/>
              <a:ext cx="2243707" cy="20819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20000"/>
            </a:bodyPr>
            <a:lstStyle/>
            <a:p>
              <a:endParaRPr lang="fr-FR" sz="11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0" name="Groupe 69">
              <a:extLst>
                <a:ext uri="{FF2B5EF4-FFF2-40B4-BE49-F238E27FC236}">
                  <a16:creationId xmlns:a16="http://schemas.microsoft.com/office/drawing/2014/main" id="{416B6563-BA26-5EEB-7493-EFAB261D0137}"/>
                </a:ext>
              </a:extLst>
            </p:cNvPr>
            <p:cNvGrpSpPr/>
            <p:nvPr/>
          </p:nvGrpSpPr>
          <p:grpSpPr>
            <a:xfrm>
              <a:off x="1417007" y="1539500"/>
              <a:ext cx="6106201" cy="5222607"/>
              <a:chOff x="1417007" y="1539500"/>
              <a:chExt cx="6106201" cy="5222607"/>
            </a:xfrm>
          </p:grpSpPr>
          <p:pic>
            <p:nvPicPr>
              <p:cNvPr id="71" name="Image 70">
                <a:extLst>
                  <a:ext uri="{FF2B5EF4-FFF2-40B4-BE49-F238E27FC236}">
                    <a16:creationId xmlns:a16="http://schemas.microsoft.com/office/drawing/2014/main" id="{D24BC146-FDD9-A4FA-4281-022967BB8F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7007" y="2222339"/>
                <a:ext cx="851742" cy="851742"/>
              </a:xfrm>
              <a:prstGeom prst="rect">
                <a:avLst/>
              </a:prstGeom>
            </p:spPr>
          </p:pic>
          <p:pic>
            <p:nvPicPr>
              <p:cNvPr id="72" name="Image 71">
                <a:extLst>
                  <a:ext uri="{FF2B5EF4-FFF2-40B4-BE49-F238E27FC236}">
                    <a16:creationId xmlns:a16="http://schemas.microsoft.com/office/drawing/2014/main" id="{FA743C32-1DFD-F104-43BE-1AEB4EB24E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5272" y="4226103"/>
                <a:ext cx="851742" cy="851742"/>
              </a:xfrm>
              <a:prstGeom prst="rect">
                <a:avLst/>
              </a:prstGeom>
            </p:spPr>
          </p:pic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5A23A2E6-ACE4-82DC-F3AF-1FE01237B2C3}"/>
                  </a:ext>
                </a:extLst>
              </p:cNvPr>
              <p:cNvSpPr txBox="1"/>
              <p:nvPr/>
            </p:nvSpPr>
            <p:spPr>
              <a:xfrm>
                <a:off x="1554846" y="5077845"/>
                <a:ext cx="64089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50" b="1" dirty="0"/>
                  <a:t>F1ZIG-T</a:t>
                </a:r>
              </a:p>
            </p:txBody>
          </p:sp>
          <p:sp>
            <p:nvSpPr>
              <p:cNvPr id="74" name="ZoneTexte 73">
                <a:extLst>
                  <a:ext uri="{FF2B5EF4-FFF2-40B4-BE49-F238E27FC236}">
                    <a16:creationId xmlns:a16="http://schemas.microsoft.com/office/drawing/2014/main" id="{69A2F9CA-8AF8-DD66-4610-F044969E2E0B}"/>
                  </a:ext>
                </a:extLst>
              </p:cNvPr>
              <p:cNvSpPr txBox="1"/>
              <p:nvPr/>
            </p:nvSpPr>
            <p:spPr>
              <a:xfrm>
                <a:off x="1527371" y="3014395"/>
                <a:ext cx="668365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50" b="1" dirty="0"/>
                  <a:t>F5LCT-T</a:t>
                </a:r>
              </a:p>
            </p:txBody>
          </p:sp>
          <p:sp>
            <p:nvSpPr>
              <p:cNvPr id="75" name="ZoneTexte 74">
                <a:extLst>
                  <a:ext uri="{FF2B5EF4-FFF2-40B4-BE49-F238E27FC236}">
                    <a16:creationId xmlns:a16="http://schemas.microsoft.com/office/drawing/2014/main" id="{2F4F1A52-468C-5A28-F281-F148589B4750}"/>
                  </a:ext>
                </a:extLst>
              </p:cNvPr>
              <p:cNvSpPr txBox="1"/>
              <p:nvPr/>
            </p:nvSpPr>
            <p:spPr>
              <a:xfrm>
                <a:off x="6721320" y="5036089"/>
                <a:ext cx="70655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50" b="1" dirty="0"/>
                  <a:t>F1ZCW-R</a:t>
                </a:r>
                <a:br>
                  <a:rPr lang="fr-FR" sz="1050" b="1" dirty="0"/>
                </a:br>
                <a:r>
                  <a:rPr lang="fr-FR" sz="1050" b="1" dirty="0"/>
                  <a:t>R5</a:t>
                </a:r>
              </a:p>
            </p:txBody>
          </p:sp>
          <p:sp>
            <p:nvSpPr>
              <p:cNvPr id="76" name="ZoneTexte 75">
                <a:extLst>
                  <a:ext uri="{FF2B5EF4-FFF2-40B4-BE49-F238E27FC236}">
                    <a16:creationId xmlns:a16="http://schemas.microsoft.com/office/drawing/2014/main" id="{DC739B52-CED3-D433-D5E1-932F2D0F4259}"/>
                  </a:ext>
                </a:extLst>
              </p:cNvPr>
              <p:cNvSpPr txBox="1"/>
              <p:nvPr/>
            </p:nvSpPr>
            <p:spPr>
              <a:xfrm>
                <a:off x="4369516" y="1539500"/>
                <a:ext cx="71836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50" b="1" dirty="0"/>
                  <a:t>F5PON-P</a:t>
                </a:r>
              </a:p>
            </p:txBody>
          </p:sp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87443668-9FAE-EBF6-96F4-7B006A7C1C3C}"/>
                  </a:ext>
                </a:extLst>
              </p:cNvPr>
              <p:cNvSpPr txBox="1"/>
              <p:nvPr/>
            </p:nvSpPr>
            <p:spPr>
              <a:xfrm>
                <a:off x="6814404" y="3104809"/>
                <a:ext cx="708803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50" b="1" dirty="0"/>
                  <a:t>F1RJC-P</a:t>
                </a:r>
              </a:p>
            </p:txBody>
          </p:sp>
          <p:sp>
            <p:nvSpPr>
              <p:cNvPr id="78" name="ZoneTexte 77">
                <a:extLst>
                  <a:ext uri="{FF2B5EF4-FFF2-40B4-BE49-F238E27FC236}">
                    <a16:creationId xmlns:a16="http://schemas.microsoft.com/office/drawing/2014/main" id="{A0A499DF-5F69-5EF4-0AEF-1179D69777CB}"/>
                  </a:ext>
                </a:extLst>
              </p:cNvPr>
              <p:cNvSpPr txBox="1"/>
              <p:nvPr/>
            </p:nvSpPr>
            <p:spPr>
              <a:xfrm>
                <a:off x="4467198" y="6508191"/>
                <a:ext cx="747067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50" b="1" dirty="0"/>
                  <a:t>F5ZZD-R</a:t>
                </a:r>
              </a:p>
            </p:txBody>
          </p:sp>
          <p:sp>
            <p:nvSpPr>
              <p:cNvPr id="79" name="Ellipse 78">
                <a:extLst>
                  <a:ext uri="{FF2B5EF4-FFF2-40B4-BE49-F238E27FC236}">
                    <a16:creationId xmlns:a16="http://schemas.microsoft.com/office/drawing/2014/main" id="{FB41296F-E1FA-532C-8AEE-00881B258D3C}"/>
                  </a:ext>
                </a:extLst>
              </p:cNvPr>
              <p:cNvSpPr/>
              <p:nvPr/>
            </p:nvSpPr>
            <p:spPr>
              <a:xfrm>
                <a:off x="3959932" y="2960947"/>
                <a:ext cx="1404156" cy="116856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0" name="ZoneTexte 79">
                <a:extLst>
                  <a:ext uri="{FF2B5EF4-FFF2-40B4-BE49-F238E27FC236}">
                    <a16:creationId xmlns:a16="http://schemas.microsoft.com/office/drawing/2014/main" id="{C0D0A207-8D4A-8A4E-9209-E9A11CF8D377}"/>
                  </a:ext>
                </a:extLst>
              </p:cNvPr>
              <p:cNvSpPr txBox="1"/>
              <p:nvPr/>
            </p:nvSpPr>
            <p:spPr>
              <a:xfrm>
                <a:off x="4300540" y="3071022"/>
                <a:ext cx="82809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Salon Girondin</a:t>
                </a:r>
              </a:p>
              <a:p>
                <a:pPr algn="ctr"/>
                <a:r>
                  <a:rPr lang="fr-FR" sz="1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DTMF 33</a:t>
                </a:r>
              </a:p>
            </p:txBody>
          </p:sp>
          <p:pic>
            <p:nvPicPr>
              <p:cNvPr id="81" name="Image 80">
                <a:extLst>
                  <a:ext uri="{FF2B5EF4-FFF2-40B4-BE49-F238E27FC236}">
                    <a16:creationId xmlns:a16="http://schemas.microsoft.com/office/drawing/2014/main" id="{748C923B-9DE0-EEAE-2012-E62DF2D4CD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5082" y="5626142"/>
                <a:ext cx="851742" cy="851742"/>
              </a:xfrm>
              <a:prstGeom prst="rect">
                <a:avLst/>
              </a:prstGeom>
            </p:spPr>
          </p:pic>
          <p:pic>
            <p:nvPicPr>
              <p:cNvPr id="82" name="Image 81">
                <a:extLst>
                  <a:ext uri="{FF2B5EF4-FFF2-40B4-BE49-F238E27FC236}">
                    <a16:creationId xmlns:a16="http://schemas.microsoft.com/office/drawing/2014/main" id="{ABE5395A-AC38-6E8C-EFA5-502291C1BA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71466" y="4230167"/>
                <a:ext cx="851742" cy="851742"/>
              </a:xfrm>
              <a:prstGeom prst="rect">
                <a:avLst/>
              </a:prstGeom>
            </p:spPr>
          </p:pic>
          <p:pic>
            <p:nvPicPr>
              <p:cNvPr id="83" name="Image 82">
                <a:extLst>
                  <a:ext uri="{FF2B5EF4-FFF2-40B4-BE49-F238E27FC236}">
                    <a16:creationId xmlns:a16="http://schemas.microsoft.com/office/drawing/2014/main" id="{6CED99BF-DC7D-2E5F-ABF9-B50182EECF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57172" y="1738372"/>
                <a:ext cx="851742" cy="851742"/>
              </a:xfrm>
              <a:prstGeom prst="rect">
                <a:avLst/>
              </a:prstGeom>
            </p:spPr>
          </p:pic>
          <p:pic>
            <p:nvPicPr>
              <p:cNvPr id="84" name="Image 83">
                <a:extLst>
                  <a:ext uri="{FF2B5EF4-FFF2-40B4-BE49-F238E27FC236}">
                    <a16:creationId xmlns:a16="http://schemas.microsoft.com/office/drawing/2014/main" id="{26F545BD-2AF0-94BE-BAF2-573997CC2F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71466" y="2343133"/>
                <a:ext cx="851742" cy="851742"/>
              </a:xfrm>
              <a:prstGeom prst="rect">
                <a:avLst/>
              </a:prstGeom>
            </p:spPr>
          </p:pic>
          <p:sp>
            <p:nvSpPr>
              <p:cNvPr id="85" name="Flèche : double flèche verticale 84">
                <a:extLst>
                  <a:ext uri="{FF2B5EF4-FFF2-40B4-BE49-F238E27FC236}">
                    <a16:creationId xmlns:a16="http://schemas.microsoft.com/office/drawing/2014/main" id="{F18F068A-6168-FCF5-E9C5-19C68B714376}"/>
                  </a:ext>
                </a:extLst>
              </p:cNvPr>
              <p:cNvSpPr/>
              <p:nvPr/>
            </p:nvSpPr>
            <p:spPr>
              <a:xfrm>
                <a:off x="4572000" y="4250110"/>
                <a:ext cx="143944" cy="1233379"/>
              </a:xfrm>
              <a:prstGeom prst="up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86" name="Flèche : double flèche verticale 85">
                <a:extLst>
                  <a:ext uri="{FF2B5EF4-FFF2-40B4-BE49-F238E27FC236}">
                    <a16:creationId xmlns:a16="http://schemas.microsoft.com/office/drawing/2014/main" id="{87BC4ECC-E480-8DDE-B294-65C0ED7F5D61}"/>
                  </a:ext>
                </a:extLst>
              </p:cNvPr>
              <p:cNvSpPr/>
              <p:nvPr/>
            </p:nvSpPr>
            <p:spPr>
              <a:xfrm>
                <a:off x="4617450" y="2471560"/>
                <a:ext cx="131186" cy="457258"/>
              </a:xfrm>
              <a:prstGeom prst="upDown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" name="Flèche : double flèche verticale 86">
                <a:extLst>
                  <a:ext uri="{FF2B5EF4-FFF2-40B4-BE49-F238E27FC236}">
                    <a16:creationId xmlns:a16="http://schemas.microsoft.com/office/drawing/2014/main" id="{72D1ABBD-18DC-1FE7-E1CE-4F93912BC7F6}"/>
                  </a:ext>
                </a:extLst>
              </p:cNvPr>
              <p:cNvSpPr/>
              <p:nvPr/>
            </p:nvSpPr>
            <p:spPr>
              <a:xfrm rot="6305456">
                <a:off x="2950186" y="2288058"/>
                <a:ext cx="147416" cy="1722836"/>
              </a:xfrm>
              <a:prstGeom prst="upDown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" name="Flèche : double flèche verticale 87">
                <a:extLst>
                  <a:ext uri="{FF2B5EF4-FFF2-40B4-BE49-F238E27FC236}">
                    <a16:creationId xmlns:a16="http://schemas.microsoft.com/office/drawing/2014/main" id="{19B73113-8B87-2B2A-E896-E2B9B5AF3800}"/>
                  </a:ext>
                </a:extLst>
              </p:cNvPr>
              <p:cNvSpPr/>
              <p:nvPr/>
            </p:nvSpPr>
            <p:spPr>
              <a:xfrm rot="4226662" flipH="1">
                <a:off x="3023017" y="3420226"/>
                <a:ext cx="152158" cy="1722836"/>
              </a:xfrm>
              <a:prstGeom prst="upDown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" name="Flèche : double flèche verticale 88">
                <a:extLst>
                  <a:ext uri="{FF2B5EF4-FFF2-40B4-BE49-F238E27FC236}">
                    <a16:creationId xmlns:a16="http://schemas.microsoft.com/office/drawing/2014/main" id="{BB9A0DB0-9552-9615-1610-B541B69EAB5C}"/>
                  </a:ext>
                </a:extLst>
              </p:cNvPr>
              <p:cNvSpPr/>
              <p:nvPr/>
            </p:nvSpPr>
            <p:spPr>
              <a:xfrm rot="4462765" flipH="1">
                <a:off x="6014805" y="2505852"/>
                <a:ext cx="148882" cy="1271002"/>
              </a:xfrm>
              <a:prstGeom prst="upDown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91" name="Image 90">
                <a:extLst>
                  <a:ext uri="{FF2B5EF4-FFF2-40B4-BE49-F238E27FC236}">
                    <a16:creationId xmlns:a16="http://schemas.microsoft.com/office/drawing/2014/main" id="{6945E8D9-38FE-62E6-D776-32A1FB69CD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2784" y="5483491"/>
                <a:ext cx="478359" cy="620095"/>
              </a:xfrm>
              <a:prstGeom prst="rect">
                <a:avLst/>
              </a:prstGeom>
            </p:spPr>
          </p:pic>
          <p:pic>
            <p:nvPicPr>
              <p:cNvPr id="92" name="Image 91">
                <a:extLst>
                  <a:ext uri="{FF2B5EF4-FFF2-40B4-BE49-F238E27FC236}">
                    <a16:creationId xmlns:a16="http://schemas.microsoft.com/office/drawing/2014/main" id="{4231DA0B-65D1-75D8-ED90-B2A7378DE4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8787" y="5404047"/>
                <a:ext cx="640891" cy="640891"/>
              </a:xfrm>
              <a:prstGeom prst="rect">
                <a:avLst/>
              </a:prstGeom>
            </p:spPr>
          </p:pic>
          <p:sp>
            <p:nvSpPr>
              <p:cNvPr id="93" name="ZoneTexte 92">
                <a:extLst>
                  <a:ext uri="{FF2B5EF4-FFF2-40B4-BE49-F238E27FC236}">
                    <a16:creationId xmlns:a16="http://schemas.microsoft.com/office/drawing/2014/main" id="{8FC9AC04-9417-F490-D37A-78EAA9E8589B}"/>
                  </a:ext>
                </a:extLst>
              </p:cNvPr>
              <p:cNvSpPr txBox="1"/>
              <p:nvPr/>
            </p:nvSpPr>
            <p:spPr>
              <a:xfrm>
                <a:off x="2504483" y="5983640"/>
                <a:ext cx="64089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50" b="1" dirty="0"/>
                  <a:t>Hotspot</a:t>
                </a:r>
              </a:p>
            </p:txBody>
          </p:sp>
          <p:sp>
            <p:nvSpPr>
              <p:cNvPr id="94" name="ZoneTexte 93">
                <a:extLst>
                  <a:ext uri="{FF2B5EF4-FFF2-40B4-BE49-F238E27FC236}">
                    <a16:creationId xmlns:a16="http://schemas.microsoft.com/office/drawing/2014/main" id="{D0C1A7FE-BE5C-CEED-4B2E-05272AE38377}"/>
                  </a:ext>
                </a:extLst>
              </p:cNvPr>
              <p:cNvSpPr txBox="1"/>
              <p:nvPr/>
            </p:nvSpPr>
            <p:spPr>
              <a:xfrm>
                <a:off x="6132173" y="6067953"/>
                <a:ext cx="64089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50" b="1" dirty="0"/>
                  <a:t>Hotspot</a:t>
                </a:r>
              </a:p>
            </p:txBody>
          </p:sp>
          <p:sp>
            <p:nvSpPr>
              <p:cNvPr id="95" name="Flèche : double flèche verticale 94">
                <a:extLst>
                  <a:ext uri="{FF2B5EF4-FFF2-40B4-BE49-F238E27FC236}">
                    <a16:creationId xmlns:a16="http://schemas.microsoft.com/office/drawing/2014/main" id="{E4DD4F0B-D7AF-F2A4-9820-6CCC9EEE01F8}"/>
                  </a:ext>
                </a:extLst>
              </p:cNvPr>
              <p:cNvSpPr/>
              <p:nvPr/>
            </p:nvSpPr>
            <p:spPr>
              <a:xfrm rot="2797653" flipH="1">
                <a:off x="3593202" y="3983398"/>
                <a:ext cx="152158" cy="1722836"/>
              </a:xfrm>
              <a:prstGeom prst="upDown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6" name="Flèche : double flèche verticale 95">
                <a:extLst>
                  <a:ext uri="{FF2B5EF4-FFF2-40B4-BE49-F238E27FC236}">
                    <a16:creationId xmlns:a16="http://schemas.microsoft.com/office/drawing/2014/main" id="{CE4C2024-F8CA-466A-6B6B-ACF874AB84F4}"/>
                  </a:ext>
                </a:extLst>
              </p:cNvPr>
              <p:cNvSpPr/>
              <p:nvPr/>
            </p:nvSpPr>
            <p:spPr>
              <a:xfrm rot="18714216" flipH="1">
                <a:off x="5535173" y="3960734"/>
                <a:ext cx="152158" cy="1722836"/>
              </a:xfrm>
              <a:prstGeom prst="upDown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7" name="Organigramme : Procédé 96">
                <a:extLst>
                  <a:ext uri="{FF2B5EF4-FFF2-40B4-BE49-F238E27FC236}">
                    <a16:creationId xmlns:a16="http://schemas.microsoft.com/office/drawing/2014/main" id="{29D8E3B5-99B6-2B3B-2E61-3B8CC2503270}"/>
                  </a:ext>
                </a:extLst>
              </p:cNvPr>
              <p:cNvSpPr/>
              <p:nvPr/>
            </p:nvSpPr>
            <p:spPr>
              <a:xfrm>
                <a:off x="6773063" y="1666611"/>
                <a:ext cx="488419" cy="57915"/>
              </a:xfrm>
              <a:prstGeom prst="flowChartProcess">
                <a:avLst/>
              </a:prstGeom>
              <a:solidFill>
                <a:srgbClr val="FF0000"/>
              </a:solidFill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98" name="Organigramme : Procédé 97">
                <a:extLst>
                  <a:ext uri="{FF2B5EF4-FFF2-40B4-BE49-F238E27FC236}">
                    <a16:creationId xmlns:a16="http://schemas.microsoft.com/office/drawing/2014/main" id="{609CE7F7-CB13-BBB0-287F-E361BFE2830C}"/>
                  </a:ext>
                </a:extLst>
              </p:cNvPr>
              <p:cNvSpPr/>
              <p:nvPr/>
            </p:nvSpPr>
            <p:spPr>
              <a:xfrm>
                <a:off x="6776040" y="1866845"/>
                <a:ext cx="488419" cy="57915"/>
              </a:xfrm>
              <a:prstGeom prst="flowChartProcess">
                <a:avLst/>
              </a:prstGeom>
              <a:solidFill>
                <a:srgbClr val="00B050"/>
              </a:solidFill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0" name="Flèche : double flèche verticale 99">
                <a:extLst>
                  <a:ext uri="{FF2B5EF4-FFF2-40B4-BE49-F238E27FC236}">
                    <a16:creationId xmlns:a16="http://schemas.microsoft.com/office/drawing/2014/main" id="{E831A6C8-AF32-2941-022C-BD7DCFD3614E}"/>
                  </a:ext>
                </a:extLst>
              </p:cNvPr>
              <p:cNvSpPr/>
              <p:nvPr/>
            </p:nvSpPr>
            <p:spPr>
              <a:xfrm rot="7073220" flipH="1">
                <a:off x="6027259" y="3456014"/>
                <a:ext cx="135313" cy="1489014"/>
              </a:xfrm>
              <a:prstGeom prst="upDown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F1F5B3E6-5732-88BD-EB38-C84311A7F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7634" y="5654819"/>
            <a:ext cx="1513752" cy="78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54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63848-AC9C-FA1A-76F9-2BBBD5DDD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401D3E91-C720-3EE7-8960-A090DDD32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22114"/>
          </a:xfrm>
        </p:spPr>
        <p:txBody>
          <a:bodyPr>
            <a:normAutofit/>
          </a:bodyPr>
          <a:lstStyle/>
          <a:p>
            <a:r>
              <a:rPr lang="fr-FR" dirty="0"/>
              <a:t>Salon et relais Girondin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5490D4CD-0011-77B7-E532-22D0AA6C762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b="1" dirty="0"/>
              <a:t>Relais F1ZCW (R5)</a:t>
            </a:r>
          </a:p>
          <a:p>
            <a:pPr>
              <a:buNone/>
            </a:pPr>
            <a:br>
              <a:rPr lang="fr-FR" sz="1600" dirty="0"/>
            </a:b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Le relais fonctionne autour d'un Yaesu DR-2XE, connecté à une logique externe composée d'une interface Kit R1 et d'un Raspberry Pi 4.</a:t>
            </a: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Ce relais offre deux voies : </a:t>
            </a:r>
          </a:p>
          <a:p>
            <a:pPr>
              <a:buNone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		-   une en VHF (FM – VOIP) 	</a:t>
            </a:r>
            <a:r>
              <a:rPr lang="fr-FR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Voie prioritaire</a:t>
            </a:r>
          </a:p>
          <a:p>
            <a:pPr>
              <a:buNone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			Fréquence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d’entrée  : 145,125 MHz CTCSS: 82.5 Hz ou </a:t>
            </a:r>
            <a:r>
              <a:rPr lang="fr-FR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tone</a:t>
            </a:r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1750Hz</a:t>
            </a:r>
          </a:p>
          <a:p>
            <a:pPr>
              <a:buNone/>
            </a:pP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Fréquence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 sortie : 145,725 MHz CTCSS: 82.5 Hz (50 w)</a:t>
            </a:r>
          </a:p>
          <a:p>
            <a:pPr>
              <a:buNone/>
            </a:pP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		-   une en UHF (FM – C4FM)	</a:t>
            </a:r>
            <a:r>
              <a:rPr lang="fr-FR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Voie non prioritaire</a:t>
            </a:r>
          </a:p>
          <a:p>
            <a:pPr>
              <a:buNone/>
            </a:pPr>
            <a:r>
              <a:rPr lang="fr-FR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Fréquence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d’entrée  : 433,375 MHz CTCSS: 82.5 Hz ou </a:t>
            </a:r>
            <a:r>
              <a:rPr lang="fr-FR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tone</a:t>
            </a:r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1750Hz</a:t>
            </a:r>
          </a:p>
          <a:p>
            <a:pPr>
              <a:buNone/>
            </a:pP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Fréquence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 sortie : 434,975 MHz CTCSS: 82.5 Hz (50 w)</a:t>
            </a:r>
          </a:p>
          <a:p>
            <a:pPr>
              <a:buNone/>
            </a:pP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Il est situé sur le site de Capian, à 24 km à vol d’oiseau au sud-est de Bordeaux.</a:t>
            </a:r>
          </a:p>
          <a:p>
            <a:pPr>
              <a:buNone/>
            </a:pPr>
            <a:endParaRPr lang="fr-F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 descr="F6KPW_LOGO.png">
            <a:extLst>
              <a:ext uri="{FF2B5EF4-FFF2-40B4-BE49-F238E27FC236}">
                <a16:creationId xmlns:a16="http://schemas.microsoft.com/office/drawing/2014/main" id="{F532D086-A46F-5937-ED3A-7686D009060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1440160" cy="144016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688F0D6-8526-991F-E5CF-C585EC312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117A0D8-CAF2-4A0F-ADDB-860137A40BA1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70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ECD07-AAE4-CE71-B128-CFD8D135D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AB7E5E52-3BDA-38A6-D8C2-C13DC59F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22114"/>
          </a:xfrm>
        </p:spPr>
        <p:txBody>
          <a:bodyPr>
            <a:normAutofit/>
          </a:bodyPr>
          <a:lstStyle/>
          <a:p>
            <a:r>
              <a:rPr lang="fr-FR" dirty="0"/>
              <a:t>Salon et relais Girondin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10E7F7FA-95DA-9963-EAE0-D18A3C44F7C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b="1" dirty="0"/>
              <a:t>Relais F1ZCW (R5)</a:t>
            </a:r>
          </a:p>
          <a:p>
            <a:pPr>
              <a:buNone/>
            </a:pPr>
            <a:br>
              <a:rPr lang="fr-FR" sz="1600" dirty="0"/>
            </a:b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La voie VHF, à la fois analogique et numérique, est en permanence interconnectée à un salon. Par défaut, elle est connectée au salon Girondin.</a:t>
            </a: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Le changement de salon s'effectue via des codes DTMF, terminés par le symbole « </a:t>
            </a:r>
            <a:r>
              <a:rPr lang="fr-FR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 » pour indiquer la fin de la séquence</a:t>
            </a:r>
            <a:r>
              <a:rPr lang="fr-FR" sz="1050" dirty="0"/>
              <a:t>.</a:t>
            </a:r>
          </a:p>
          <a:p>
            <a:pPr>
              <a:buNone/>
            </a:pP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	Code DTMF possible</a:t>
            </a:r>
            <a:b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33#	Salon Girondin</a:t>
            </a: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		49#	Réseau Interconnecté du 49</a:t>
            </a: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		96#	Salon d’appel RRF</a:t>
            </a: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		98#	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Salon Technique RRF</a:t>
            </a:r>
            <a:b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100#	Salon Bavardage RRF</a:t>
            </a:r>
            <a:b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101#	Salon Local RRF</a:t>
            </a:r>
            <a:b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103#	Accès mode </a:t>
            </a:r>
            <a:r>
              <a:rPr lang="fr-F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Echolink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r-FR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*#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Informations sur le relais, indique le salon sur lequel le relais 			est actuellement interconnecté</a:t>
            </a:r>
            <a:r>
              <a:rPr lang="fr-FR" sz="1050" dirty="0"/>
              <a:t>.</a:t>
            </a:r>
            <a:endParaRPr lang="fr-F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 descr="F6KPW_LOGO.png">
            <a:extLst>
              <a:ext uri="{FF2B5EF4-FFF2-40B4-BE49-F238E27FC236}">
                <a16:creationId xmlns:a16="http://schemas.microsoft.com/office/drawing/2014/main" id="{B7A8EB0B-F32A-1D1F-F7E7-FE8DBB7DAEB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1440160" cy="144016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C3FC031-742B-FCB1-6A89-02E0E5E84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117A0D8-CAF2-4A0F-ADDB-860137A40BA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162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6B790-8B24-C787-FB2A-4CF23F185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56C0BE2C-068D-C800-6E91-38842647B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22114"/>
          </a:xfrm>
        </p:spPr>
        <p:txBody>
          <a:bodyPr>
            <a:normAutofit/>
          </a:bodyPr>
          <a:lstStyle/>
          <a:p>
            <a:r>
              <a:rPr lang="fr-FR" dirty="0"/>
              <a:t>Salon et relais Girondin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7BEDB1F-640B-CDF0-3AC2-52193495D2C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1800" b="1" dirty="0"/>
              <a:t>Relais F1ZCW (R5)</a:t>
            </a:r>
          </a:p>
          <a:p>
            <a:pPr>
              <a:buNone/>
            </a:pPr>
            <a:r>
              <a:rPr lang="fr-FR" sz="1600" dirty="0"/>
              <a:t>		</a:t>
            </a:r>
          </a:p>
          <a:p>
            <a:pPr>
              <a:buNone/>
            </a:pPr>
            <a:r>
              <a:rPr lang="fr-FR" sz="1600" dirty="0"/>
              <a:t>	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Résumé</a:t>
            </a:r>
          </a:p>
          <a:p>
            <a:pPr>
              <a:buNone/>
            </a:pPr>
            <a:r>
              <a:rPr lang="fr-FR" sz="1600" dirty="0"/>
              <a:t>		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Déclenchement du relais via code CTCSS 82.5 Hz ou tonalité de 1750 Hz.</a:t>
            </a:r>
          </a:p>
          <a:p>
            <a:pPr>
              <a:buNone/>
            </a:pPr>
            <a:endParaRPr lang="fr-FR" sz="1600" dirty="0"/>
          </a:p>
          <a:p>
            <a:pPr>
              <a:buNone/>
            </a:pPr>
            <a:endParaRPr lang="fr-FR" sz="1600" dirty="0"/>
          </a:p>
          <a:p>
            <a:pPr>
              <a:buNone/>
            </a:pPr>
            <a:endParaRPr lang="fr-FR" sz="1600" dirty="0"/>
          </a:p>
          <a:p>
            <a:pPr>
              <a:buNone/>
            </a:pPr>
            <a:endParaRPr lang="fr-FR" sz="1600" dirty="0"/>
          </a:p>
          <a:p>
            <a:pPr>
              <a:buNone/>
            </a:pPr>
            <a:endParaRPr lang="fr-FR" sz="1600" dirty="0"/>
          </a:p>
          <a:p>
            <a:pPr>
              <a:buNone/>
            </a:pPr>
            <a:endParaRPr lang="fr-FR" sz="1600" dirty="0"/>
          </a:p>
          <a:p>
            <a:pPr>
              <a:buNone/>
            </a:pPr>
            <a:endParaRPr lang="fr-FR" sz="1600" dirty="0"/>
          </a:p>
          <a:p>
            <a:pPr>
              <a:buNone/>
            </a:pPr>
            <a:endParaRPr lang="fr-FR" sz="1600" dirty="0"/>
          </a:p>
          <a:p>
            <a:pPr>
              <a:buNone/>
            </a:pPr>
            <a:br>
              <a:rPr lang="fr-FR" sz="1600" dirty="0"/>
            </a:br>
            <a:endParaRPr lang="fr-F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 descr="F6KPW_LOGO.png">
            <a:extLst>
              <a:ext uri="{FF2B5EF4-FFF2-40B4-BE49-F238E27FC236}">
                <a16:creationId xmlns:a16="http://schemas.microsoft.com/office/drawing/2014/main" id="{25F6F2CF-E152-1685-8BF4-FB6774EBED5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1440160" cy="144016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3BAA57E-97A0-197D-4FC1-BEEEE007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117A0D8-CAF2-4A0F-ADDB-860137A40BA1}" type="slidenum">
              <a:rPr lang="fr-FR" smtClean="0"/>
              <a:pPr/>
              <a:t>7</a:t>
            </a:fld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515E7374-5364-87EF-9C62-7B7070636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765969"/>
              </p:ext>
            </p:extLst>
          </p:nvPr>
        </p:nvGraphicFramePr>
        <p:xfrm>
          <a:off x="1475656" y="3573016"/>
          <a:ext cx="609600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816623219"/>
                    </a:ext>
                  </a:extLst>
                </a:gridCol>
                <a:gridCol w="1247800">
                  <a:extLst>
                    <a:ext uri="{9D8B030D-6E8A-4147-A177-3AD203B41FA5}">
                      <a16:colId xmlns:a16="http://schemas.microsoft.com/office/drawing/2014/main" val="35182588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34312876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97178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Entrée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Salons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Sortie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24340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b="1" dirty="0"/>
                        <a:t>Voie UHF</a:t>
                      </a:r>
                      <a:br>
                        <a:rPr lang="fr-FR" b="1" dirty="0"/>
                      </a:br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non prioritaire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987125"/>
                  </a:ext>
                </a:extLst>
              </a:tr>
              <a:tr h="12278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C4FM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C4FM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25319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fr-FR" b="1"/>
                        <a:t>Voie VHF</a:t>
                      </a:r>
                      <a:br>
                        <a:rPr lang="fr-FR" b="1" dirty="0"/>
                      </a:br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prioritaire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28968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C4FM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117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812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FE17C-8FB9-9D12-20A0-5A6CEA667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FE9CEAB-A78C-E132-53BC-3A70158C8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22114"/>
          </a:xfrm>
        </p:spPr>
        <p:txBody>
          <a:bodyPr>
            <a:normAutofit/>
          </a:bodyPr>
          <a:lstStyle/>
          <a:p>
            <a:r>
              <a:rPr lang="fr-FR" dirty="0"/>
              <a:t>Salon et relais Girondin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D7FBB16E-C82A-C910-A0A2-EF63CFFAF7B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b="1" dirty="0"/>
              <a:t>Relais F5ZZD	</a:t>
            </a:r>
            <a:r>
              <a:rPr lang="fr-FR" sz="1800" b="1" dirty="0">
                <a:hlinkClick r:id="rId2"/>
              </a:rPr>
              <a:t>https://www.qrz.com/db/F5ZZD</a:t>
            </a:r>
            <a:endParaRPr lang="fr-FR" sz="1800" b="1" dirty="0"/>
          </a:p>
          <a:p>
            <a:pPr>
              <a:buNone/>
            </a:pPr>
            <a:endParaRPr lang="fr-FR" sz="16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Fréquence d’entrée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: 145,1875 MHz (CTCSS : 82,5 Hz)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Fréquence de sortie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: 145,7875 MHz (CTCSS : 82,5 Hz, 25 W)</a:t>
            </a:r>
          </a:p>
          <a:p>
            <a:pPr>
              <a:buNone/>
            </a:pPr>
            <a:endParaRPr lang="fr-FR" sz="1600" dirty="0"/>
          </a:p>
          <a:p>
            <a:pPr>
              <a:buNone/>
            </a:pPr>
            <a:r>
              <a:rPr lang="fr-FR" sz="1600" dirty="0"/>
              <a:t>	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Le relais est basé sur deux émetteurs-récepteurs TAIT TM8100, connectés à une logique externe composée d'une interface audio et d'un Raspberry Pi 4.</a:t>
            </a: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Le relais F5ZZD est en permanence connecté au salon Girondin.</a:t>
            </a: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Cela signifie que toute communication effectuée sur la fréquence du relais est automatiquement diffusée dans ce salon et, par extension, sur tous les relais et hotspots qui y sont connectés.</a:t>
            </a: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Cette interconnexion assure une couverture étendue des échanges dans notre département et au-delà.</a:t>
            </a:r>
          </a:p>
          <a:p>
            <a:pPr marL="685800" lvl="2" indent="0">
              <a:buNone/>
            </a:pPr>
            <a:endParaRPr lang="fr-F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 descr="F6KPW_LOGO.png">
            <a:extLst>
              <a:ext uri="{FF2B5EF4-FFF2-40B4-BE49-F238E27FC236}">
                <a16:creationId xmlns:a16="http://schemas.microsoft.com/office/drawing/2014/main" id="{3F4941A2-FF42-6DB3-0337-1B3DD7AC789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88640"/>
            <a:ext cx="1440160" cy="144016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F4018C5-F732-0798-4E6C-E7D8784BF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117A0D8-CAF2-4A0F-ADDB-860137A40BA1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996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3ECC7-99F4-DD9C-D066-AFEB09B8D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F4202239-569A-2269-8F6B-445685C45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22114"/>
          </a:xfrm>
        </p:spPr>
        <p:txBody>
          <a:bodyPr>
            <a:normAutofit/>
          </a:bodyPr>
          <a:lstStyle/>
          <a:p>
            <a:r>
              <a:rPr lang="fr-FR" dirty="0"/>
              <a:t>Salon et relais Girondin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81F32DF8-AEF0-A7EA-7240-2B8BB8BF0F9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b="1" dirty="0"/>
              <a:t>Relais F5ZZD</a:t>
            </a:r>
          </a:p>
          <a:p>
            <a:pPr>
              <a:buNone/>
            </a:pPr>
            <a:endParaRPr lang="fr-FR" sz="1600" dirty="0"/>
          </a:p>
          <a:p>
            <a:pPr>
              <a:buNone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	Le relais est également doté d'une passerelle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EchoLink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None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	Ce système permet aux radioamateurs possédant un compte validé d'accéder au relais F5ZZD depuis n'importe où dans le monde via une connexion Internet.</a:t>
            </a: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		Voici les principales caractéristiques :</a:t>
            </a: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Numéro de nœud EchoLink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459448 	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Nom: 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F6KPW-R</a:t>
            </a: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Toute connexion au relais via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EchoLink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est automatiquement intégrée au salon Girondin.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Les transmissions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EchoLink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sont ainsi diffusées sur l’ensemble des relais et hotspots connectés au salon.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fr-F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2" indent="0">
              <a:buNone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Procédure pour se connecter à un Node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EchoLink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voir annexe 1</a:t>
            </a:r>
          </a:p>
          <a:p>
            <a:pPr marL="685800" lvl="2" indent="0">
              <a:buNone/>
            </a:pPr>
            <a:endParaRPr lang="fr-F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 descr="F6KPW_LOGO.png">
            <a:extLst>
              <a:ext uri="{FF2B5EF4-FFF2-40B4-BE49-F238E27FC236}">
                <a16:creationId xmlns:a16="http://schemas.microsoft.com/office/drawing/2014/main" id="{C6124D0A-4CAE-8FA2-CEFD-11F6FB02635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1440160" cy="144016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9EFF15C-03D0-A37D-0562-EC2367127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117A0D8-CAF2-4A0F-ADDB-860137A40BA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8557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F6KPW</Template>
  <TotalTime>505</TotalTime>
  <Words>1386</Words>
  <Application>Microsoft Office PowerPoint</Application>
  <PresentationFormat>Affichage à l'écran (4:3)</PresentationFormat>
  <Paragraphs>187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Tw Cen MT</vt:lpstr>
      <vt:lpstr>Wingdings</vt:lpstr>
      <vt:lpstr>Wingdings 2</vt:lpstr>
      <vt:lpstr>Médian</vt:lpstr>
      <vt:lpstr>Si tous les gars de la Gironde</vt:lpstr>
      <vt:lpstr>Salon et relais Girondin</vt:lpstr>
      <vt:lpstr>Salon et relais Girondin</vt:lpstr>
      <vt:lpstr>Salon et relais Girondin</vt:lpstr>
      <vt:lpstr>Salon et relais Girondin</vt:lpstr>
      <vt:lpstr>Salon et relais Girondin</vt:lpstr>
      <vt:lpstr>Salon et relais Girondin</vt:lpstr>
      <vt:lpstr>Salon et relais Girondin</vt:lpstr>
      <vt:lpstr>Salon et relais Girondin</vt:lpstr>
      <vt:lpstr>Salon et relais Girondin</vt:lpstr>
      <vt:lpstr>Salon et relais Girondin</vt:lpstr>
      <vt:lpstr>Salon et relais Girondin</vt:lpstr>
      <vt:lpstr>Salon et relais Girondin</vt:lpstr>
      <vt:lpstr>Salon et relais Girondin</vt:lpstr>
      <vt:lpstr>Salon et relais Girondin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Pierre GREGOIRE</dc:creator>
  <cp:lastModifiedBy>Pierre GREGOIRE</cp:lastModifiedBy>
  <cp:revision>61</cp:revision>
  <dcterms:created xsi:type="dcterms:W3CDTF">2021-11-24T18:40:07Z</dcterms:created>
  <dcterms:modified xsi:type="dcterms:W3CDTF">2025-08-06T09:19:45Z</dcterms:modified>
</cp:coreProperties>
</file>